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13" r:id="rId2"/>
    <p:sldId id="457" r:id="rId3"/>
    <p:sldId id="517" r:id="rId4"/>
    <p:sldId id="501" r:id="rId5"/>
    <p:sldId id="450" r:id="rId6"/>
    <p:sldId id="496" r:id="rId7"/>
    <p:sldId id="310" r:id="rId8"/>
    <p:sldId id="502" r:id="rId9"/>
    <p:sldId id="511" r:id="rId10"/>
    <p:sldId id="518" r:id="rId11"/>
    <p:sldId id="522" r:id="rId12"/>
    <p:sldId id="523" r:id="rId13"/>
    <p:sldId id="521" r:id="rId14"/>
    <p:sldId id="519" r:id="rId15"/>
    <p:sldId id="52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diMedia" initials="DI"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AA8D8"/>
    <a:srgbClr val="AA7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4" autoAdjust="0"/>
    <p:restoredTop sz="67395" autoAdjust="0"/>
  </p:normalViewPr>
  <p:slideViewPr>
    <p:cSldViewPr snapToGrid="0">
      <p:cViewPr>
        <p:scale>
          <a:sx n="60" d="100"/>
          <a:sy n="60" d="100"/>
        </p:scale>
        <p:origin x="-480" y="102"/>
      </p:cViewPr>
      <p:guideLst>
        <p:guide orient="horz" pos="2160"/>
        <p:guide pos="3840"/>
      </p:guideLst>
    </p:cSldViewPr>
  </p:slideViewPr>
  <p:notesTextViewPr>
    <p:cViewPr>
      <p:scale>
        <a:sx n="1" d="1"/>
        <a:sy n="1" d="1"/>
      </p:scale>
      <p:origin x="0" y="0"/>
    </p:cViewPr>
  </p:notesTextViewPr>
  <p:sorterViewPr>
    <p:cViewPr>
      <p:scale>
        <a:sx n="70" d="100"/>
        <a:sy n="70" d="100"/>
      </p:scale>
      <p:origin x="0" y="4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3BF68-7656-4062-9B2D-12196A4D02E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F430A1C-FFF2-43EF-BAB2-01B6995B2265}">
      <dgm:prSet phldrT="[Text]" custT="1"/>
      <dgm:spPr/>
      <dgm:t>
        <a:bodyPr/>
        <a:lstStyle/>
        <a:p>
          <a:pPr algn="l"/>
          <a:r>
            <a:rPr lang="en-US" sz="1600" b="1" dirty="0" smtClean="0">
              <a:solidFill>
                <a:schemeClr val="tx1"/>
              </a:solidFill>
            </a:rPr>
            <a:t>Selected Barriers</a:t>
          </a: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t>
          </a:r>
          <a:r>
            <a:rPr lang="en-US" sz="1400" dirty="0" smtClean="0">
              <a:solidFill>
                <a:schemeClr val="tx1"/>
              </a:solidFill>
            </a:rPr>
            <a:t>“Silos”</a:t>
          </a:r>
          <a:br>
            <a:rPr lang="en-US" sz="1400" dirty="0" smtClean="0">
              <a:solidFill>
                <a:schemeClr val="tx1"/>
              </a:solidFill>
            </a:rPr>
          </a:br>
          <a:r>
            <a:rPr lang="en-US" sz="1400" dirty="0" smtClean="0">
              <a:solidFill>
                <a:schemeClr val="tx1"/>
              </a:solidFill>
            </a:rPr>
            <a:t>- “</a:t>
          </a:r>
          <a:r>
            <a:rPr lang="en-US" sz="1400" u="sng" dirty="0" smtClean="0">
              <a:solidFill>
                <a:schemeClr val="tx1"/>
              </a:solidFill>
            </a:rPr>
            <a:t>Publish</a:t>
          </a:r>
          <a:r>
            <a:rPr lang="en-US" sz="1400" dirty="0" smtClean="0">
              <a:solidFill>
                <a:schemeClr val="tx1"/>
              </a:solidFill>
            </a:rPr>
            <a:t> or Perish”</a:t>
          </a:r>
          <a:br>
            <a:rPr lang="en-US" sz="1400" dirty="0" smtClean="0">
              <a:solidFill>
                <a:schemeClr val="tx1"/>
              </a:solidFill>
            </a:rPr>
          </a:br>
          <a:r>
            <a:rPr lang="en-US" sz="1400" dirty="0" smtClean="0">
              <a:solidFill>
                <a:schemeClr val="tx1"/>
              </a:solidFill>
            </a:rPr>
            <a:t>-  Money and Competition</a:t>
          </a:r>
          <a:br>
            <a:rPr lang="en-US" sz="1400" dirty="0" smtClean="0">
              <a:solidFill>
                <a:schemeClr val="tx1"/>
              </a:solidFill>
            </a:rPr>
          </a:br>
          <a:r>
            <a:rPr lang="en-US" sz="1400" dirty="0" smtClean="0">
              <a:solidFill>
                <a:schemeClr val="tx1"/>
              </a:solidFill>
            </a:rPr>
            <a:t>- Short-term grants</a:t>
          </a:r>
          <a:br>
            <a:rPr lang="en-US" sz="1400" dirty="0" smtClean="0">
              <a:solidFill>
                <a:schemeClr val="tx1"/>
              </a:solidFill>
            </a:rPr>
          </a:br>
          <a:r>
            <a:rPr lang="en-US" sz="1400" dirty="0" smtClean="0">
              <a:solidFill>
                <a:schemeClr val="tx1"/>
              </a:solidFill>
            </a:rPr>
            <a:t>- No common measurements </a:t>
          </a:r>
          <a:br>
            <a:rPr lang="en-US" sz="1400" dirty="0" smtClean="0">
              <a:solidFill>
                <a:schemeClr val="tx1"/>
              </a:solidFill>
            </a:rPr>
          </a:br>
          <a:r>
            <a:rPr lang="en-US" sz="1400" dirty="0" smtClean="0">
              <a:solidFill>
                <a:schemeClr val="tx1"/>
              </a:solidFill>
            </a:rPr>
            <a:t>- Acceptable sharing agreements</a:t>
          </a:r>
          <a:endParaRPr lang="en-US" sz="1400" dirty="0">
            <a:solidFill>
              <a:schemeClr val="tx1"/>
            </a:solidFill>
          </a:endParaRPr>
        </a:p>
      </dgm:t>
    </dgm:pt>
    <dgm:pt modelId="{73C39851-7918-4983-9B84-2BAB642410DE}" type="parTrans" cxnId="{F36282C3-2D93-42B2-8B5D-2D14041AEEA1}">
      <dgm:prSet/>
      <dgm:spPr/>
      <dgm:t>
        <a:bodyPr/>
        <a:lstStyle/>
        <a:p>
          <a:endParaRPr lang="en-US"/>
        </a:p>
      </dgm:t>
    </dgm:pt>
    <dgm:pt modelId="{8B8D0A0D-5FFB-4712-A94F-B29821956808}" type="sibTrans" cxnId="{F36282C3-2D93-42B2-8B5D-2D14041AEEA1}">
      <dgm:prSet/>
      <dgm:spPr/>
      <dgm:t>
        <a:bodyPr/>
        <a:lstStyle/>
        <a:p>
          <a:endParaRPr lang="en-US"/>
        </a:p>
      </dgm:t>
    </dgm:pt>
    <dgm:pt modelId="{CAF383D4-DEA9-4334-AEAE-FBF351D2F9E7}">
      <dgm:prSet phldrT="[Text]" custT="1"/>
      <dgm:spPr/>
      <dgm:t>
        <a:bodyPr/>
        <a:lstStyle/>
        <a:p>
          <a:pPr algn="l"/>
          <a:r>
            <a:rPr lang="en-US" sz="1600" b="1" dirty="0" smtClean="0">
              <a:solidFill>
                <a:schemeClr val="tx1"/>
              </a:solidFill>
            </a:rPr>
            <a:t>Possible Solutions</a:t>
          </a: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t>
          </a:r>
          <a:r>
            <a:rPr lang="en-US" sz="1400" dirty="0" smtClean="0">
              <a:solidFill>
                <a:schemeClr val="tx1"/>
              </a:solidFill>
            </a:rPr>
            <a:t>“Translation” is required</a:t>
          </a:r>
          <a:br>
            <a:rPr lang="en-US" sz="1400" dirty="0" smtClean="0">
              <a:solidFill>
                <a:schemeClr val="tx1"/>
              </a:solidFill>
            </a:rPr>
          </a:br>
          <a:r>
            <a:rPr lang="en-US" sz="1400" dirty="0" smtClean="0">
              <a:solidFill>
                <a:schemeClr val="tx1"/>
              </a:solidFill>
            </a:rPr>
            <a:t>- “</a:t>
          </a:r>
          <a:r>
            <a:rPr lang="en-US" sz="1400" u="sng" dirty="0" smtClean="0">
              <a:solidFill>
                <a:schemeClr val="tx1"/>
              </a:solidFill>
            </a:rPr>
            <a:t>Partner</a:t>
          </a:r>
          <a:r>
            <a:rPr lang="en-US" sz="1400" dirty="0" smtClean="0">
              <a:solidFill>
                <a:schemeClr val="tx1"/>
              </a:solidFill>
            </a:rPr>
            <a:t> or perish” </a:t>
          </a:r>
          <a:br>
            <a:rPr lang="en-US" sz="1400" dirty="0" smtClean="0">
              <a:solidFill>
                <a:schemeClr val="tx1"/>
              </a:solidFill>
            </a:rPr>
          </a:br>
          <a:r>
            <a:rPr lang="en-US" sz="1400" dirty="0" smtClean="0">
              <a:solidFill>
                <a:schemeClr val="tx1"/>
              </a:solidFill>
            </a:rPr>
            <a:t>- Prioritize Collaborative Networks</a:t>
          </a:r>
          <a:br>
            <a:rPr lang="en-US" sz="1400" dirty="0" smtClean="0">
              <a:solidFill>
                <a:schemeClr val="tx1"/>
              </a:solidFill>
            </a:rPr>
          </a:br>
          <a:r>
            <a:rPr lang="en-US" sz="1400" dirty="0" smtClean="0">
              <a:solidFill>
                <a:schemeClr val="tx1"/>
              </a:solidFill>
            </a:rPr>
            <a:t>- Follow-up and sustainability </a:t>
          </a:r>
          <a:br>
            <a:rPr lang="en-US" sz="1400" dirty="0" smtClean="0">
              <a:solidFill>
                <a:schemeClr val="tx1"/>
              </a:solidFill>
            </a:rPr>
          </a:br>
          <a:r>
            <a:rPr lang="en-US" sz="1400" dirty="0" smtClean="0">
              <a:solidFill>
                <a:schemeClr val="tx1"/>
              </a:solidFill>
            </a:rPr>
            <a:t>- IOM endorsement ?</a:t>
          </a:r>
          <a:br>
            <a:rPr lang="en-US" sz="1400" dirty="0" smtClean="0">
              <a:solidFill>
                <a:schemeClr val="tx1"/>
              </a:solidFill>
            </a:rPr>
          </a:br>
          <a:r>
            <a:rPr lang="en-US" sz="1400" dirty="0" smtClean="0">
              <a:solidFill>
                <a:schemeClr val="tx1"/>
              </a:solidFill>
            </a:rPr>
            <a:t>- IOM Guidelines ?</a:t>
          </a:r>
          <a:endParaRPr lang="en-US" sz="1400" dirty="0">
            <a:solidFill>
              <a:schemeClr val="tx1"/>
            </a:solidFill>
          </a:endParaRPr>
        </a:p>
      </dgm:t>
    </dgm:pt>
    <dgm:pt modelId="{0D4B70C3-5E55-4E4D-BC16-21F2E923B208}" type="parTrans" cxnId="{7931B9E1-367B-43DD-BE44-E810FA8ED13E}">
      <dgm:prSet/>
      <dgm:spPr/>
      <dgm:t>
        <a:bodyPr/>
        <a:lstStyle/>
        <a:p>
          <a:endParaRPr lang="en-US"/>
        </a:p>
      </dgm:t>
    </dgm:pt>
    <dgm:pt modelId="{CDFE5E85-77D1-45D0-9323-15E14DF9731C}" type="sibTrans" cxnId="{7931B9E1-367B-43DD-BE44-E810FA8ED13E}">
      <dgm:prSet/>
      <dgm:spPr/>
      <dgm:t>
        <a:bodyPr/>
        <a:lstStyle/>
        <a:p>
          <a:endParaRPr lang="en-US"/>
        </a:p>
      </dgm:t>
    </dgm:pt>
    <dgm:pt modelId="{D1C0EABC-7CF8-4C6C-A2F2-B46DDD8D40E0}">
      <dgm:prSet phldrT="[Text]" custT="1"/>
      <dgm:spPr/>
      <dgm:t>
        <a:bodyPr/>
        <a:lstStyle/>
        <a:p>
          <a:r>
            <a:rPr lang="en-US" sz="1600" b="1" u="sng" dirty="0" smtClean="0">
              <a:solidFill>
                <a:schemeClr val="accent4">
                  <a:lumMod val="60000"/>
                  <a:lumOff val="40000"/>
                </a:schemeClr>
              </a:solidFill>
            </a:rPr>
            <a:t>A NEW ERA</a:t>
          </a:r>
        </a:p>
        <a:p>
          <a:r>
            <a:rPr lang="en-US" sz="1600" b="0" dirty="0" smtClean="0">
              <a:solidFill>
                <a:schemeClr val="accent4">
                  <a:lumMod val="60000"/>
                  <a:lumOff val="40000"/>
                </a:schemeClr>
              </a:solidFill>
              <a:latin typeface="+mn-lt"/>
            </a:rPr>
            <a:t>“Center-to-Center (C2C) Collaborations” Addressing Co-Occurrence of Most Disabling Medical Illnesses</a:t>
          </a:r>
          <a:endParaRPr lang="en-US" sz="1600" b="0" dirty="0">
            <a:solidFill>
              <a:schemeClr val="accent4">
                <a:lumMod val="60000"/>
                <a:lumOff val="40000"/>
              </a:schemeClr>
            </a:solidFill>
          </a:endParaRPr>
        </a:p>
      </dgm:t>
    </dgm:pt>
    <dgm:pt modelId="{1333868E-54D0-4910-8C0C-345A6404A72F}" type="parTrans" cxnId="{19400521-BD43-432F-B9BD-280874D62DAD}">
      <dgm:prSet/>
      <dgm:spPr/>
      <dgm:t>
        <a:bodyPr/>
        <a:lstStyle/>
        <a:p>
          <a:endParaRPr lang="en-US"/>
        </a:p>
      </dgm:t>
    </dgm:pt>
    <dgm:pt modelId="{2BBB3F56-4790-4DB6-A936-1601500022BE}" type="sibTrans" cxnId="{19400521-BD43-432F-B9BD-280874D62DAD}">
      <dgm:prSet/>
      <dgm:spPr/>
      <dgm:t>
        <a:bodyPr/>
        <a:lstStyle/>
        <a:p>
          <a:endParaRPr lang="en-US"/>
        </a:p>
      </dgm:t>
    </dgm:pt>
    <dgm:pt modelId="{6712B5FD-1B4F-4335-86B7-803E0E4FC8BC}" type="pres">
      <dgm:prSet presAssocID="{C883BF68-7656-4062-9B2D-12196A4D02EF}" presName="CompostProcess" presStyleCnt="0">
        <dgm:presLayoutVars>
          <dgm:dir/>
          <dgm:resizeHandles val="exact"/>
        </dgm:presLayoutVars>
      </dgm:prSet>
      <dgm:spPr/>
      <dgm:t>
        <a:bodyPr/>
        <a:lstStyle/>
        <a:p>
          <a:endParaRPr lang="en-US"/>
        </a:p>
      </dgm:t>
    </dgm:pt>
    <dgm:pt modelId="{FAE40D48-67B3-4583-8CB4-E1EAF73BDA8D}" type="pres">
      <dgm:prSet presAssocID="{C883BF68-7656-4062-9B2D-12196A4D02EF}" presName="arrow" presStyleLbl="bgShp" presStyleIdx="0" presStyleCnt="1"/>
      <dgm:spPr/>
    </dgm:pt>
    <dgm:pt modelId="{FD9A1528-F5B7-4FD9-8FF7-6B5495BEE259}" type="pres">
      <dgm:prSet presAssocID="{C883BF68-7656-4062-9B2D-12196A4D02EF}" presName="linearProcess" presStyleCnt="0"/>
      <dgm:spPr/>
    </dgm:pt>
    <dgm:pt modelId="{5F465AD3-FBFC-4ED4-9C7B-8492F2A807B9}" type="pres">
      <dgm:prSet presAssocID="{8F430A1C-FFF2-43EF-BAB2-01B6995B2265}" presName="textNode" presStyleLbl="node1" presStyleIdx="0" presStyleCnt="3" custScaleX="72077">
        <dgm:presLayoutVars>
          <dgm:bulletEnabled val="1"/>
        </dgm:presLayoutVars>
      </dgm:prSet>
      <dgm:spPr/>
      <dgm:t>
        <a:bodyPr/>
        <a:lstStyle/>
        <a:p>
          <a:endParaRPr lang="en-US"/>
        </a:p>
      </dgm:t>
    </dgm:pt>
    <dgm:pt modelId="{29B2964E-DBAC-48AF-AFA9-9699777B92B1}" type="pres">
      <dgm:prSet presAssocID="{8B8D0A0D-5FFB-4712-A94F-B29821956808}" presName="sibTrans" presStyleCnt="0"/>
      <dgm:spPr/>
    </dgm:pt>
    <dgm:pt modelId="{020D3A0A-4FC5-4361-ABF9-BEB018199568}" type="pres">
      <dgm:prSet presAssocID="{CAF383D4-DEA9-4334-AEAE-FBF351D2F9E7}" presName="textNode" presStyleLbl="node1" presStyleIdx="1" presStyleCnt="3" custScaleX="82480" custLinFactNeighborX="-33343" custLinFactNeighborY="2086">
        <dgm:presLayoutVars>
          <dgm:bulletEnabled val="1"/>
        </dgm:presLayoutVars>
      </dgm:prSet>
      <dgm:spPr/>
      <dgm:t>
        <a:bodyPr/>
        <a:lstStyle/>
        <a:p>
          <a:endParaRPr lang="en-US"/>
        </a:p>
      </dgm:t>
    </dgm:pt>
    <dgm:pt modelId="{EF6B7E4E-2240-4783-A195-0DEF568775CF}" type="pres">
      <dgm:prSet presAssocID="{CDFE5E85-77D1-45D0-9323-15E14DF9731C}" presName="sibTrans" presStyleCnt="0"/>
      <dgm:spPr/>
    </dgm:pt>
    <dgm:pt modelId="{B3F369B7-45B9-4A62-8A44-66B0381B9617}" type="pres">
      <dgm:prSet presAssocID="{D1C0EABC-7CF8-4C6C-A2F2-B46DDD8D40E0}" presName="textNode" presStyleLbl="node1" presStyleIdx="2" presStyleCnt="3" custScaleX="81616" custLinFactNeighborX="-82563" custLinFactNeighborY="2086">
        <dgm:presLayoutVars>
          <dgm:bulletEnabled val="1"/>
        </dgm:presLayoutVars>
      </dgm:prSet>
      <dgm:spPr/>
      <dgm:t>
        <a:bodyPr/>
        <a:lstStyle/>
        <a:p>
          <a:endParaRPr lang="en-US"/>
        </a:p>
      </dgm:t>
    </dgm:pt>
  </dgm:ptLst>
  <dgm:cxnLst>
    <dgm:cxn modelId="{0D473AC6-1F96-402E-A8EC-02A4E9411D0F}" type="presOf" srcId="{CAF383D4-DEA9-4334-AEAE-FBF351D2F9E7}" destId="{020D3A0A-4FC5-4361-ABF9-BEB018199568}" srcOrd="0" destOrd="0" presId="urn:microsoft.com/office/officeart/2005/8/layout/hProcess9"/>
    <dgm:cxn modelId="{F36282C3-2D93-42B2-8B5D-2D14041AEEA1}" srcId="{C883BF68-7656-4062-9B2D-12196A4D02EF}" destId="{8F430A1C-FFF2-43EF-BAB2-01B6995B2265}" srcOrd="0" destOrd="0" parTransId="{73C39851-7918-4983-9B84-2BAB642410DE}" sibTransId="{8B8D0A0D-5FFB-4712-A94F-B29821956808}"/>
    <dgm:cxn modelId="{7931B9E1-367B-43DD-BE44-E810FA8ED13E}" srcId="{C883BF68-7656-4062-9B2D-12196A4D02EF}" destId="{CAF383D4-DEA9-4334-AEAE-FBF351D2F9E7}" srcOrd="1" destOrd="0" parTransId="{0D4B70C3-5E55-4E4D-BC16-21F2E923B208}" sibTransId="{CDFE5E85-77D1-45D0-9323-15E14DF9731C}"/>
    <dgm:cxn modelId="{599AF159-0A7E-42DC-BAA8-C60A11C1A6AD}" type="presOf" srcId="{C883BF68-7656-4062-9B2D-12196A4D02EF}" destId="{6712B5FD-1B4F-4335-86B7-803E0E4FC8BC}" srcOrd="0" destOrd="0" presId="urn:microsoft.com/office/officeart/2005/8/layout/hProcess9"/>
    <dgm:cxn modelId="{19400521-BD43-432F-B9BD-280874D62DAD}" srcId="{C883BF68-7656-4062-9B2D-12196A4D02EF}" destId="{D1C0EABC-7CF8-4C6C-A2F2-B46DDD8D40E0}" srcOrd="2" destOrd="0" parTransId="{1333868E-54D0-4910-8C0C-345A6404A72F}" sibTransId="{2BBB3F56-4790-4DB6-A936-1601500022BE}"/>
    <dgm:cxn modelId="{1B74DE46-D58C-46B1-A7F6-DBADA7F9A578}" type="presOf" srcId="{8F430A1C-FFF2-43EF-BAB2-01B6995B2265}" destId="{5F465AD3-FBFC-4ED4-9C7B-8492F2A807B9}" srcOrd="0" destOrd="0" presId="urn:microsoft.com/office/officeart/2005/8/layout/hProcess9"/>
    <dgm:cxn modelId="{4A654C71-67DC-4EEC-81EA-103F5760946F}" type="presOf" srcId="{D1C0EABC-7CF8-4C6C-A2F2-B46DDD8D40E0}" destId="{B3F369B7-45B9-4A62-8A44-66B0381B9617}" srcOrd="0" destOrd="0" presId="urn:microsoft.com/office/officeart/2005/8/layout/hProcess9"/>
    <dgm:cxn modelId="{5237E843-8543-434D-9B89-25D8B926F6AF}" type="presParOf" srcId="{6712B5FD-1B4F-4335-86B7-803E0E4FC8BC}" destId="{FAE40D48-67B3-4583-8CB4-E1EAF73BDA8D}" srcOrd="0" destOrd="0" presId="urn:microsoft.com/office/officeart/2005/8/layout/hProcess9"/>
    <dgm:cxn modelId="{B0BAF797-DE57-4808-945E-88C50BAE0CE7}" type="presParOf" srcId="{6712B5FD-1B4F-4335-86B7-803E0E4FC8BC}" destId="{FD9A1528-F5B7-4FD9-8FF7-6B5495BEE259}" srcOrd="1" destOrd="0" presId="urn:microsoft.com/office/officeart/2005/8/layout/hProcess9"/>
    <dgm:cxn modelId="{7AA3A8FE-9D4A-4651-9808-3212E5E00A4D}" type="presParOf" srcId="{FD9A1528-F5B7-4FD9-8FF7-6B5495BEE259}" destId="{5F465AD3-FBFC-4ED4-9C7B-8492F2A807B9}" srcOrd="0" destOrd="0" presId="urn:microsoft.com/office/officeart/2005/8/layout/hProcess9"/>
    <dgm:cxn modelId="{DFF1404A-24D8-4A04-B2A9-99D89C62FECA}" type="presParOf" srcId="{FD9A1528-F5B7-4FD9-8FF7-6B5495BEE259}" destId="{29B2964E-DBAC-48AF-AFA9-9699777B92B1}" srcOrd="1" destOrd="0" presId="urn:microsoft.com/office/officeart/2005/8/layout/hProcess9"/>
    <dgm:cxn modelId="{7DC8D9EA-F17A-43ED-BC08-A0F875F60545}" type="presParOf" srcId="{FD9A1528-F5B7-4FD9-8FF7-6B5495BEE259}" destId="{020D3A0A-4FC5-4361-ABF9-BEB018199568}" srcOrd="2" destOrd="0" presId="urn:microsoft.com/office/officeart/2005/8/layout/hProcess9"/>
    <dgm:cxn modelId="{F964D3D5-FC9E-481A-826C-8DBEF9FDF4A0}" type="presParOf" srcId="{FD9A1528-F5B7-4FD9-8FF7-6B5495BEE259}" destId="{EF6B7E4E-2240-4783-A195-0DEF568775CF}" srcOrd="3" destOrd="0" presId="urn:microsoft.com/office/officeart/2005/8/layout/hProcess9"/>
    <dgm:cxn modelId="{259BBE93-E0EB-4F0E-8464-A37DBC677DFE}" type="presParOf" srcId="{FD9A1528-F5B7-4FD9-8FF7-6B5495BEE259}" destId="{B3F369B7-45B9-4A62-8A44-66B0381B961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0D48-67B3-4583-8CB4-E1EAF73BDA8D}">
      <dsp:nvSpPr>
        <dsp:cNvPr id="0" name=""/>
        <dsp:cNvSpPr/>
      </dsp:nvSpPr>
      <dsp:spPr>
        <a:xfrm>
          <a:off x="890576" y="0"/>
          <a:ext cx="10093206" cy="40946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65AD3-FBFC-4ED4-9C7B-8492F2A807B9}">
      <dsp:nvSpPr>
        <dsp:cNvPr id="0" name=""/>
        <dsp:cNvSpPr/>
      </dsp:nvSpPr>
      <dsp:spPr>
        <a:xfrm>
          <a:off x="1136857" y="1228401"/>
          <a:ext cx="2567604" cy="1637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Selected Barriers</a:t>
          </a:r>
          <a:r>
            <a:rPr lang="en-US" sz="1400" b="1" kern="1200" dirty="0" smtClean="0">
              <a:solidFill>
                <a:schemeClr val="tx1"/>
              </a:solidFill>
            </a:rPr>
            <a:t/>
          </a:r>
          <a:br>
            <a:rPr lang="en-US" sz="1400" b="1" kern="1200" dirty="0" smtClean="0">
              <a:solidFill>
                <a:schemeClr val="tx1"/>
              </a:solidFill>
            </a:rPr>
          </a:br>
          <a:r>
            <a:rPr lang="en-US" sz="1400" b="1" kern="1200" dirty="0" smtClean="0">
              <a:solidFill>
                <a:schemeClr val="tx1"/>
              </a:solidFill>
            </a:rPr>
            <a:t>- </a:t>
          </a:r>
          <a:r>
            <a:rPr lang="en-US" sz="1400" kern="1200" dirty="0" smtClean="0">
              <a:solidFill>
                <a:schemeClr val="tx1"/>
              </a:solidFill>
            </a:rPr>
            <a:t>“Silos”</a:t>
          </a:r>
          <a:br>
            <a:rPr lang="en-US" sz="1400" kern="1200" dirty="0" smtClean="0">
              <a:solidFill>
                <a:schemeClr val="tx1"/>
              </a:solidFill>
            </a:rPr>
          </a:br>
          <a:r>
            <a:rPr lang="en-US" sz="1400" kern="1200" dirty="0" smtClean="0">
              <a:solidFill>
                <a:schemeClr val="tx1"/>
              </a:solidFill>
            </a:rPr>
            <a:t>- “</a:t>
          </a:r>
          <a:r>
            <a:rPr lang="en-US" sz="1400" u="sng" kern="1200" dirty="0" smtClean="0">
              <a:solidFill>
                <a:schemeClr val="tx1"/>
              </a:solidFill>
            </a:rPr>
            <a:t>Publish</a:t>
          </a:r>
          <a:r>
            <a:rPr lang="en-US" sz="1400" kern="1200" dirty="0" smtClean="0">
              <a:solidFill>
                <a:schemeClr val="tx1"/>
              </a:solidFill>
            </a:rPr>
            <a:t> or Perish”</a:t>
          </a:r>
          <a:br>
            <a:rPr lang="en-US" sz="1400" kern="1200" dirty="0" smtClean="0">
              <a:solidFill>
                <a:schemeClr val="tx1"/>
              </a:solidFill>
            </a:rPr>
          </a:br>
          <a:r>
            <a:rPr lang="en-US" sz="1400" kern="1200" dirty="0" smtClean="0">
              <a:solidFill>
                <a:schemeClr val="tx1"/>
              </a:solidFill>
            </a:rPr>
            <a:t>-  Money and Competition</a:t>
          </a:r>
          <a:br>
            <a:rPr lang="en-US" sz="1400" kern="1200" dirty="0" smtClean="0">
              <a:solidFill>
                <a:schemeClr val="tx1"/>
              </a:solidFill>
            </a:rPr>
          </a:br>
          <a:r>
            <a:rPr lang="en-US" sz="1400" kern="1200" dirty="0" smtClean="0">
              <a:solidFill>
                <a:schemeClr val="tx1"/>
              </a:solidFill>
            </a:rPr>
            <a:t>- Short-term grants</a:t>
          </a:r>
          <a:br>
            <a:rPr lang="en-US" sz="1400" kern="1200" dirty="0" smtClean="0">
              <a:solidFill>
                <a:schemeClr val="tx1"/>
              </a:solidFill>
            </a:rPr>
          </a:br>
          <a:r>
            <a:rPr lang="en-US" sz="1400" kern="1200" dirty="0" smtClean="0">
              <a:solidFill>
                <a:schemeClr val="tx1"/>
              </a:solidFill>
            </a:rPr>
            <a:t>- No common measurements </a:t>
          </a:r>
          <a:br>
            <a:rPr lang="en-US" sz="1400" kern="1200" dirty="0" smtClean="0">
              <a:solidFill>
                <a:schemeClr val="tx1"/>
              </a:solidFill>
            </a:rPr>
          </a:br>
          <a:r>
            <a:rPr lang="en-US" sz="1400" kern="1200" dirty="0" smtClean="0">
              <a:solidFill>
                <a:schemeClr val="tx1"/>
              </a:solidFill>
            </a:rPr>
            <a:t>- Acceptable sharing agreements</a:t>
          </a:r>
          <a:endParaRPr lang="en-US" sz="1400" kern="1200" dirty="0">
            <a:solidFill>
              <a:schemeClr val="tx1"/>
            </a:solidFill>
          </a:endParaRPr>
        </a:p>
      </dsp:txBody>
      <dsp:txXfrm>
        <a:off x="1216811" y="1308355"/>
        <a:ext cx="2407696" cy="1477960"/>
      </dsp:txXfrm>
    </dsp:sp>
    <dsp:sp modelId="{020D3A0A-4FC5-4361-ABF9-BEB018199568}">
      <dsp:nvSpPr>
        <dsp:cNvPr id="0" name=""/>
        <dsp:cNvSpPr/>
      </dsp:nvSpPr>
      <dsp:spPr>
        <a:xfrm>
          <a:off x="4100216" y="1262567"/>
          <a:ext cx="2938191" cy="1637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Possible Solutions</a:t>
          </a:r>
          <a:r>
            <a:rPr lang="en-US" sz="1400" b="1" kern="1200" dirty="0" smtClean="0">
              <a:solidFill>
                <a:schemeClr val="tx1"/>
              </a:solidFill>
            </a:rPr>
            <a:t/>
          </a:r>
          <a:br>
            <a:rPr lang="en-US" sz="1400" b="1" kern="1200" dirty="0" smtClean="0">
              <a:solidFill>
                <a:schemeClr val="tx1"/>
              </a:solidFill>
            </a:rPr>
          </a:br>
          <a:r>
            <a:rPr lang="en-US" sz="1400" b="1" kern="1200" dirty="0" smtClean="0">
              <a:solidFill>
                <a:schemeClr val="tx1"/>
              </a:solidFill>
            </a:rPr>
            <a:t>- </a:t>
          </a:r>
          <a:r>
            <a:rPr lang="en-US" sz="1400" kern="1200" dirty="0" smtClean="0">
              <a:solidFill>
                <a:schemeClr val="tx1"/>
              </a:solidFill>
            </a:rPr>
            <a:t>“Translation” is required</a:t>
          </a:r>
          <a:br>
            <a:rPr lang="en-US" sz="1400" kern="1200" dirty="0" smtClean="0">
              <a:solidFill>
                <a:schemeClr val="tx1"/>
              </a:solidFill>
            </a:rPr>
          </a:br>
          <a:r>
            <a:rPr lang="en-US" sz="1400" kern="1200" dirty="0" smtClean="0">
              <a:solidFill>
                <a:schemeClr val="tx1"/>
              </a:solidFill>
            </a:rPr>
            <a:t>- “</a:t>
          </a:r>
          <a:r>
            <a:rPr lang="en-US" sz="1400" u="sng" kern="1200" dirty="0" smtClean="0">
              <a:solidFill>
                <a:schemeClr val="tx1"/>
              </a:solidFill>
            </a:rPr>
            <a:t>Partner</a:t>
          </a:r>
          <a:r>
            <a:rPr lang="en-US" sz="1400" kern="1200" dirty="0" smtClean="0">
              <a:solidFill>
                <a:schemeClr val="tx1"/>
              </a:solidFill>
            </a:rPr>
            <a:t> or perish” </a:t>
          </a:r>
          <a:br>
            <a:rPr lang="en-US" sz="1400" kern="1200" dirty="0" smtClean="0">
              <a:solidFill>
                <a:schemeClr val="tx1"/>
              </a:solidFill>
            </a:rPr>
          </a:br>
          <a:r>
            <a:rPr lang="en-US" sz="1400" kern="1200" dirty="0" smtClean="0">
              <a:solidFill>
                <a:schemeClr val="tx1"/>
              </a:solidFill>
            </a:rPr>
            <a:t>- Prioritize Collaborative Networks</a:t>
          </a:r>
          <a:br>
            <a:rPr lang="en-US" sz="1400" kern="1200" dirty="0" smtClean="0">
              <a:solidFill>
                <a:schemeClr val="tx1"/>
              </a:solidFill>
            </a:rPr>
          </a:br>
          <a:r>
            <a:rPr lang="en-US" sz="1400" kern="1200" dirty="0" smtClean="0">
              <a:solidFill>
                <a:schemeClr val="tx1"/>
              </a:solidFill>
            </a:rPr>
            <a:t>- Follow-up and sustainability </a:t>
          </a:r>
          <a:br>
            <a:rPr lang="en-US" sz="1400" kern="1200" dirty="0" smtClean="0">
              <a:solidFill>
                <a:schemeClr val="tx1"/>
              </a:solidFill>
            </a:rPr>
          </a:br>
          <a:r>
            <a:rPr lang="en-US" sz="1400" kern="1200" dirty="0" smtClean="0">
              <a:solidFill>
                <a:schemeClr val="tx1"/>
              </a:solidFill>
            </a:rPr>
            <a:t>- IOM endorsement ?</a:t>
          </a:r>
          <a:br>
            <a:rPr lang="en-US" sz="1400" kern="1200" dirty="0" smtClean="0">
              <a:solidFill>
                <a:schemeClr val="tx1"/>
              </a:solidFill>
            </a:rPr>
          </a:br>
          <a:r>
            <a:rPr lang="en-US" sz="1400" kern="1200" dirty="0" smtClean="0">
              <a:solidFill>
                <a:schemeClr val="tx1"/>
              </a:solidFill>
            </a:rPr>
            <a:t>- IOM Guidelines ?</a:t>
          </a:r>
          <a:endParaRPr lang="en-US" sz="1400" kern="1200" dirty="0">
            <a:solidFill>
              <a:schemeClr val="tx1"/>
            </a:solidFill>
          </a:endParaRPr>
        </a:p>
      </dsp:txBody>
      <dsp:txXfrm>
        <a:off x="4180170" y="1342521"/>
        <a:ext cx="2778283" cy="1477960"/>
      </dsp:txXfrm>
    </dsp:sp>
    <dsp:sp modelId="{B3F369B7-45B9-4A62-8A44-66B0381B9617}">
      <dsp:nvSpPr>
        <dsp:cNvPr id="0" name=""/>
        <dsp:cNvSpPr/>
      </dsp:nvSpPr>
      <dsp:spPr>
        <a:xfrm>
          <a:off x="7339898" y="1262567"/>
          <a:ext cx="2907413" cy="1637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solidFill>
                <a:schemeClr val="accent4">
                  <a:lumMod val="60000"/>
                  <a:lumOff val="40000"/>
                </a:schemeClr>
              </a:solidFill>
            </a:rPr>
            <a:t>A NEW ERA</a:t>
          </a:r>
        </a:p>
        <a:p>
          <a:pPr lvl="0" algn="ctr" defTabSz="711200">
            <a:lnSpc>
              <a:spcPct val="90000"/>
            </a:lnSpc>
            <a:spcBef>
              <a:spcPct val="0"/>
            </a:spcBef>
            <a:spcAft>
              <a:spcPct val="35000"/>
            </a:spcAft>
          </a:pPr>
          <a:r>
            <a:rPr lang="en-US" sz="1600" b="0" kern="1200" dirty="0" smtClean="0">
              <a:solidFill>
                <a:schemeClr val="accent4">
                  <a:lumMod val="60000"/>
                  <a:lumOff val="40000"/>
                </a:schemeClr>
              </a:solidFill>
              <a:latin typeface="+mn-lt"/>
            </a:rPr>
            <a:t>“Center-to-Center (C2C) Collaborations” Addressing Co-Occurrence of Most Disabling Medical Illnesses</a:t>
          </a:r>
          <a:endParaRPr lang="en-US" sz="1600" b="0" kern="1200" dirty="0">
            <a:solidFill>
              <a:schemeClr val="accent4">
                <a:lumMod val="60000"/>
                <a:lumOff val="40000"/>
              </a:schemeClr>
            </a:solidFill>
          </a:endParaRPr>
        </a:p>
      </dsp:txBody>
      <dsp:txXfrm>
        <a:off x="7419852" y="1342521"/>
        <a:ext cx="2747505" cy="14779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93945B1-5FD8-4D85-BCC8-EBB6CB69948B}" type="datetimeFigureOut">
              <a:rPr lang="en-US" smtClean="0"/>
              <a:t>5/27/2015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55B3764-DBA8-4379-92E7-114FAC527761}" type="slidenum">
              <a:rPr lang="en-US" smtClean="0"/>
              <a:t>‹#›</a:t>
            </a:fld>
            <a:endParaRPr lang="en-US" dirty="0"/>
          </a:p>
        </p:txBody>
      </p:sp>
    </p:spTree>
    <p:extLst>
      <p:ext uri="{BB962C8B-B14F-4D97-AF65-F5344CB8AC3E}">
        <p14:creationId xmlns:p14="http://schemas.microsoft.com/office/powerpoint/2010/main" val="1109628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B15CBF03-72EB-4A5A-9161-1FD0A9293FDB}" type="datetimeFigureOut">
              <a:rPr lang="en-US" smtClean="0"/>
              <a:t>5/27/2015</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521F2D47-077C-4BC9-9509-23A0E5C23927}" type="slidenum">
              <a:rPr lang="en-US" smtClean="0"/>
              <a:t>‹#›</a:t>
            </a:fld>
            <a:endParaRPr lang="en-US" dirty="0"/>
          </a:p>
        </p:txBody>
      </p:sp>
    </p:spTree>
    <p:extLst>
      <p:ext uri="{BB962C8B-B14F-4D97-AF65-F5344CB8AC3E}">
        <p14:creationId xmlns:p14="http://schemas.microsoft.com/office/powerpoint/2010/main" val="224626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briefly present on the</a:t>
            </a:r>
            <a:r>
              <a:rPr lang="en-US" baseline="0" dirty="0" smtClean="0"/>
              <a:t> </a:t>
            </a:r>
            <a:r>
              <a:rPr lang="en-US" b="1" baseline="0" dirty="0" smtClean="0"/>
              <a:t>National Network of Depression Centers</a:t>
            </a:r>
            <a:r>
              <a:rPr lang="en-US" baseline="0" dirty="0" smtClean="0"/>
              <a:t>, a Network of 23 Centers of Excellence in the United States collaborating to tackle the world-leading burdens of Clinical Depressions, Bipolar Illnesses, and related disorders.  I will start with a bit about these </a:t>
            </a:r>
            <a:r>
              <a:rPr lang="en-US" b="1" baseline="0" dirty="0" smtClean="0"/>
              <a:t>mood disorders</a:t>
            </a:r>
            <a:r>
              <a:rPr lang="en-US" b="0" baseline="0" dirty="0" smtClean="0"/>
              <a:t>…</a:t>
            </a:r>
            <a:r>
              <a:rPr lang="en-US" baseline="0" dirty="0" smtClean="0"/>
              <a:t> their </a:t>
            </a:r>
            <a:r>
              <a:rPr lang="en-US" b="1" baseline="0" dirty="0" smtClean="0"/>
              <a:t>causes</a:t>
            </a:r>
            <a:r>
              <a:rPr lang="en-US" b="0" baseline="0" dirty="0" smtClean="0"/>
              <a:t>…</a:t>
            </a:r>
            <a:r>
              <a:rPr lang="en-US" baseline="0" dirty="0" smtClean="0"/>
              <a:t> </a:t>
            </a:r>
            <a:r>
              <a:rPr lang="en-US" b="1" baseline="0" dirty="0" smtClean="0"/>
              <a:t>why we don’t have personalized, precise treatments and what it will take to develop them</a:t>
            </a:r>
            <a:r>
              <a:rPr lang="en-US" b="0" baseline="0" dirty="0" smtClean="0"/>
              <a:t>…</a:t>
            </a:r>
            <a:r>
              <a:rPr lang="en-US" baseline="0" dirty="0" smtClean="0"/>
              <a:t> the </a:t>
            </a:r>
            <a:r>
              <a:rPr lang="en-US" b="1" baseline="0" dirty="0" smtClean="0"/>
              <a:t>progress </a:t>
            </a:r>
            <a:r>
              <a:rPr lang="en-US" baseline="0" dirty="0" smtClean="0"/>
              <a:t>that has been made… the </a:t>
            </a:r>
            <a:r>
              <a:rPr lang="en-US" b="1" baseline="0" dirty="0" smtClean="0"/>
              <a:t>barriers</a:t>
            </a:r>
            <a:r>
              <a:rPr lang="en-US" b="0" baseline="0" dirty="0" smtClean="0"/>
              <a:t>…</a:t>
            </a:r>
            <a:r>
              <a:rPr lang="en-US" baseline="0" dirty="0" smtClean="0"/>
              <a:t> and a </a:t>
            </a:r>
            <a:r>
              <a:rPr lang="en-US" b="1" baseline="0" dirty="0" smtClean="0"/>
              <a:t>vision</a:t>
            </a:r>
            <a:r>
              <a:rPr lang="en-US" baseline="0" dirty="0" smtClean="0"/>
              <a:t> for the future.  </a:t>
            </a:r>
            <a:endParaRPr lang="en-US" dirty="0"/>
          </a:p>
        </p:txBody>
      </p:sp>
      <p:sp>
        <p:nvSpPr>
          <p:cNvPr id="4" name="Slide Number Placeholder 3"/>
          <p:cNvSpPr>
            <a:spLocks noGrp="1"/>
          </p:cNvSpPr>
          <p:nvPr>
            <p:ph type="sldNum" sz="quarter" idx="10"/>
          </p:nvPr>
        </p:nvSpPr>
        <p:spPr/>
        <p:txBody>
          <a:bodyPr/>
          <a:lstStyle/>
          <a:p>
            <a:fld id="{521F2D47-077C-4BC9-9509-23A0E5C23927}" type="slidenum">
              <a:rPr lang="en-US" smtClean="0"/>
              <a:t>1</a:t>
            </a:fld>
            <a:endParaRPr lang="en-US" dirty="0"/>
          </a:p>
        </p:txBody>
      </p:sp>
    </p:spTree>
    <p:extLst>
      <p:ext uri="{BB962C8B-B14F-4D97-AF65-F5344CB8AC3E}">
        <p14:creationId xmlns:p14="http://schemas.microsoft.com/office/powerpoint/2010/main" val="119702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F2D47-077C-4BC9-9509-23A0E5C23927}" type="slidenum">
              <a:rPr lang="en-US" smtClean="0"/>
              <a:t>13</a:t>
            </a:fld>
            <a:endParaRPr lang="en-US" dirty="0"/>
          </a:p>
        </p:txBody>
      </p:sp>
    </p:spTree>
    <p:extLst>
      <p:ext uri="{BB962C8B-B14F-4D97-AF65-F5344CB8AC3E}">
        <p14:creationId xmlns:p14="http://schemas.microsoft.com/office/powerpoint/2010/main" val="106871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42BA1-DCCC-4688-B638-E1BFEBA81562}" type="slidenum">
              <a:rPr lang="en-US" smtClean="0"/>
              <a:t>14</a:t>
            </a:fld>
            <a:endParaRPr lang="en-US" dirty="0"/>
          </a:p>
        </p:txBody>
      </p:sp>
    </p:spTree>
    <p:extLst>
      <p:ext uri="{BB962C8B-B14F-4D97-AF65-F5344CB8AC3E}">
        <p14:creationId xmlns:p14="http://schemas.microsoft.com/office/powerpoint/2010/main" val="323586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F2D47-077C-4BC9-9509-23A0E5C23927}" type="slidenum">
              <a:rPr lang="en-US" smtClean="0"/>
              <a:t>15</a:t>
            </a:fld>
            <a:endParaRPr lang="en-US" dirty="0"/>
          </a:p>
        </p:txBody>
      </p:sp>
    </p:spTree>
    <p:extLst>
      <p:ext uri="{BB962C8B-B14F-4D97-AF65-F5344CB8AC3E}">
        <p14:creationId xmlns:p14="http://schemas.microsoft.com/office/powerpoint/2010/main" val="217235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picture of </a:t>
            </a:r>
            <a:r>
              <a:rPr lang="en-US" b="1" baseline="0" dirty="0" smtClean="0"/>
              <a:t>Tom Insel, </a:t>
            </a:r>
            <a:r>
              <a:rPr lang="en-US" baseline="0" dirty="0" smtClean="0"/>
              <a:t>although not from yesterday. His comment from a few years ago still exists today: </a:t>
            </a:r>
            <a:r>
              <a:rPr lang="en-US" b="1" baseline="0" dirty="0" smtClean="0"/>
              <a:t>the WHO categorizes Unipolar Depression as #1, #1 in Global Burden of Disease. Heart Disease is a distant second place.  </a:t>
            </a:r>
            <a:r>
              <a:rPr lang="en-US" b="1" i="1" baseline="0" dirty="0" smtClean="0">
                <a:solidFill>
                  <a:srgbClr val="FF0000"/>
                </a:solidFill>
              </a:rPr>
              <a:t>CLICK</a:t>
            </a:r>
            <a:r>
              <a:rPr lang="en-US" i="1" baseline="0" dirty="0" smtClean="0">
                <a:solidFill>
                  <a:srgbClr val="FF0000"/>
                </a:solidFill>
              </a:rPr>
              <a:t> </a:t>
            </a:r>
            <a:r>
              <a:rPr lang="en-US" i="1" baseline="0" dirty="0" smtClean="0"/>
              <a:t>A</a:t>
            </a:r>
            <a:r>
              <a:rPr lang="en-US" baseline="0" dirty="0" smtClean="0"/>
              <a:t>ND, since 75-80% of deaths by suicide are linked with mood disorders—depressions and bipolar illnesses—is it a surprise that since we have </a:t>
            </a:r>
            <a:r>
              <a:rPr lang="en-US" b="1" baseline="0" dirty="0" smtClean="0"/>
              <a:t>not made progress in reducing the burdens of depressions and bipolar illnesses </a:t>
            </a:r>
            <a:r>
              <a:rPr lang="en-US" baseline="0" dirty="0" smtClean="0"/>
              <a:t>we have </a:t>
            </a:r>
            <a:r>
              <a:rPr lang="en-US" b="1" baseline="0" dirty="0" smtClean="0"/>
              <a:t>not made progress in reducing suicide rates.  </a:t>
            </a:r>
            <a:r>
              <a:rPr lang="en-US" baseline="0" dirty="0" smtClean="0"/>
              <a:t>In fact, in some age ranges there have been increases.  </a:t>
            </a:r>
            <a:r>
              <a:rPr lang="en-US" b="1" baseline="0" dirty="0" smtClean="0"/>
              <a:t>WHY??</a:t>
            </a:r>
            <a:endParaRPr lang="en-US" b="1" dirty="0"/>
          </a:p>
        </p:txBody>
      </p:sp>
      <p:sp>
        <p:nvSpPr>
          <p:cNvPr id="4" name="Slide Number Placeholder 3"/>
          <p:cNvSpPr>
            <a:spLocks noGrp="1"/>
          </p:cNvSpPr>
          <p:nvPr>
            <p:ph type="sldNum" sz="quarter" idx="10"/>
          </p:nvPr>
        </p:nvSpPr>
        <p:spPr/>
        <p:txBody>
          <a:bodyPr/>
          <a:lstStyle/>
          <a:p>
            <a:fld id="{521F2D47-077C-4BC9-9509-23A0E5C23927}" type="slidenum">
              <a:rPr lang="en-US" smtClean="0"/>
              <a:t>2</a:t>
            </a:fld>
            <a:endParaRPr lang="en-US" dirty="0"/>
          </a:p>
        </p:txBody>
      </p:sp>
    </p:spTree>
    <p:extLst>
      <p:ext uri="{BB962C8B-B14F-4D97-AF65-F5344CB8AC3E}">
        <p14:creationId xmlns:p14="http://schemas.microsoft.com/office/powerpoint/2010/main" val="56189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relatively unknown key reason is that we don’t have</a:t>
            </a:r>
            <a:r>
              <a:rPr lang="en-US" baseline="0" dirty="0" smtClean="0"/>
              <a:t> a “depression” or a “bipolar illness.”  We have </a:t>
            </a:r>
            <a:r>
              <a:rPr lang="en-US" b="1" baseline="0" dirty="0" smtClean="0"/>
              <a:t>“DEPRESSIONS” AND “BIPOLAR ILLNESSES.” </a:t>
            </a:r>
            <a:r>
              <a:rPr lang="en-US" baseline="0" dirty="0" smtClean="0"/>
              <a:t> There are </a:t>
            </a:r>
            <a:r>
              <a:rPr lang="en-US" b="1" baseline="0" dirty="0" smtClean="0"/>
              <a:t>multiple causes</a:t>
            </a:r>
            <a:r>
              <a:rPr lang="en-US" baseline="0" dirty="0" smtClean="0"/>
              <a:t>.  Start in the blue box and read rapidly…</a:t>
            </a:r>
            <a:r>
              <a:rPr lang="en-US" i="1" baseline="0" dirty="0" smtClean="0"/>
              <a:t>(COMMENTS)…</a:t>
            </a:r>
            <a:r>
              <a:rPr lang="en-US" i="0" baseline="0" dirty="0" smtClean="0"/>
              <a:t>Now read the box on the right side. These are major topics of interest in One Mind, and other members of this panel are experts.  Every item in both boxes can produce </a:t>
            </a:r>
            <a:r>
              <a:rPr lang="en-US" b="1" i="0" baseline="0" dirty="0" smtClean="0"/>
              <a:t>a depression phenotype</a:t>
            </a:r>
            <a:r>
              <a:rPr lang="en-US" i="0" baseline="0" dirty="0" smtClean="0"/>
              <a:t>… </a:t>
            </a:r>
            <a:r>
              <a:rPr lang="en-US" b="1" i="0" baseline="0" dirty="0" smtClean="0"/>
              <a:t>Every one…AND THEY CO-OCCUR.  THEY CAN BE A DIAGNOSIS OR A RISK VARIABLE FOR ONE ANOTHER.  And many don’t do well with treatments…WHY?</a:t>
            </a:r>
            <a:endParaRPr lang="en-US" b="1" dirty="0"/>
          </a:p>
        </p:txBody>
      </p:sp>
      <p:sp>
        <p:nvSpPr>
          <p:cNvPr id="4" name="Slide Number Placeholder 3"/>
          <p:cNvSpPr>
            <a:spLocks noGrp="1"/>
          </p:cNvSpPr>
          <p:nvPr>
            <p:ph type="sldNum" sz="quarter" idx="10"/>
          </p:nvPr>
        </p:nvSpPr>
        <p:spPr/>
        <p:txBody>
          <a:bodyPr/>
          <a:lstStyle/>
          <a:p>
            <a:fld id="{62442BA1-DCCC-4688-B638-E1BFEBA81562}" type="slidenum">
              <a:rPr lang="en-US" smtClean="0"/>
              <a:t>3</a:t>
            </a:fld>
            <a:endParaRPr lang="en-US" dirty="0"/>
          </a:p>
        </p:txBody>
      </p:sp>
    </p:spTree>
    <p:extLst>
      <p:ext uri="{BB962C8B-B14F-4D97-AF65-F5344CB8AC3E}">
        <p14:creationId xmlns:p14="http://schemas.microsoft.com/office/powerpoint/2010/main" val="157347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“ONE-SIZE</a:t>
            </a:r>
            <a:r>
              <a:rPr lang="en-US" b="1" baseline="0" dirty="0" smtClean="0"/>
              <a:t> TREATMENT WILL NEVER FIT ALL.”  </a:t>
            </a:r>
            <a:r>
              <a:rPr lang="en-US" dirty="0" smtClean="0"/>
              <a:t>But our </a:t>
            </a:r>
            <a:r>
              <a:rPr lang="en-US" baseline="0" dirty="0" smtClean="0"/>
              <a:t>clinical delivery system does not reflect these multiple causes. In the future, hopefully aided by One Mind’s efforts to find biomarkers to identify different causes, we will improve this situation. </a:t>
            </a:r>
            <a:r>
              <a:rPr lang="en-US" b="1" baseline="0" dirty="0" smtClean="0"/>
              <a:t>CLICK.  WE NEED PERSONALIZED, PRECISE TREATMENTS…WHAT WORKS FOR THE CAUSES THAT PRODUCE MY CLINICAL SYNDROMES.  IT IS LIKELY THAT SOME OF THOSE WILL TARGET WHAT WE HAVE BEGUN TO CALL “INFLAMMATORY DEPRESSIONS.”  </a:t>
            </a:r>
            <a:endParaRPr lang="en-US" b="1" dirty="0"/>
          </a:p>
        </p:txBody>
      </p:sp>
      <p:sp>
        <p:nvSpPr>
          <p:cNvPr id="4" name="Slide Number Placeholder 3"/>
          <p:cNvSpPr>
            <a:spLocks noGrp="1"/>
          </p:cNvSpPr>
          <p:nvPr>
            <p:ph type="sldNum" sz="quarter" idx="10"/>
          </p:nvPr>
        </p:nvSpPr>
        <p:spPr/>
        <p:txBody>
          <a:bodyPr/>
          <a:lstStyle/>
          <a:p>
            <a:fld id="{521F2D47-077C-4BC9-9509-23A0E5C23927}" type="slidenum">
              <a:rPr lang="en-US" smtClean="0"/>
              <a:t>4</a:t>
            </a:fld>
            <a:endParaRPr lang="en-US" dirty="0"/>
          </a:p>
        </p:txBody>
      </p:sp>
    </p:spTree>
    <p:extLst>
      <p:ext uri="{BB962C8B-B14F-4D97-AF65-F5344CB8AC3E}">
        <p14:creationId xmlns:p14="http://schemas.microsoft.com/office/powerpoint/2010/main" val="237977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LOOK AT WHY WE NEED INTERDISCIPLINARY,</a:t>
            </a:r>
            <a:r>
              <a:rPr lang="en-US" b="1" baseline="0" dirty="0" smtClean="0"/>
              <a:t> COLLABORATIVE CENTERS, PRECOMPETITIVE COLLABORATIONS, NETWORKS, LARGE SAMPLES , LONGITUDINAL MONITORING, AND OPEN SCIENCE IF WE ARE TO DEVELOP PERSONALIZED, PRECISE TREATMENTS.  </a:t>
            </a:r>
          </a:p>
          <a:p>
            <a:r>
              <a:rPr lang="en-US" b="1" baseline="0" dirty="0" smtClean="0"/>
              <a:t>(RAPID CLICKS)</a:t>
            </a:r>
          </a:p>
          <a:p>
            <a:r>
              <a:rPr lang="en-US" b="1" baseline="0" dirty="0" smtClean="0"/>
              <a:t>NOTE THAT ARROWS GO IN BOTH DIRECTIONS.  IN SOME CASES, CLINICAL RESPONSE SHOULD SUGGEST BIOMARKER STUDIES THAT LEAD TO UNDERSTANDING THE UNDERLYING BRAIN PROBLEMS</a:t>
            </a:r>
            <a:endParaRPr lang="en-US" b="1" dirty="0"/>
          </a:p>
        </p:txBody>
      </p:sp>
      <p:sp>
        <p:nvSpPr>
          <p:cNvPr id="4" name="Slide Number Placeholder 3"/>
          <p:cNvSpPr>
            <a:spLocks noGrp="1"/>
          </p:cNvSpPr>
          <p:nvPr>
            <p:ph type="sldNum" sz="quarter" idx="10"/>
          </p:nvPr>
        </p:nvSpPr>
        <p:spPr/>
        <p:txBody>
          <a:bodyPr/>
          <a:lstStyle/>
          <a:p>
            <a:fld id="{62442BA1-DCCC-4688-B638-E1BFEBA81562}" type="slidenum">
              <a:rPr lang="en-US" smtClean="0"/>
              <a:t>5</a:t>
            </a:fld>
            <a:endParaRPr lang="en-US" dirty="0"/>
          </a:p>
        </p:txBody>
      </p:sp>
    </p:spTree>
    <p:extLst>
      <p:ext uri="{BB962C8B-B14F-4D97-AF65-F5344CB8AC3E}">
        <p14:creationId xmlns:p14="http://schemas.microsoft.com/office/powerpoint/2010/main" val="345645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a:t>
            </a:r>
            <a:r>
              <a:rPr lang="en-US" b="1" baseline="0" dirty="0" smtClean="0"/>
              <a:t> TO TACKLE THIS, THE UNIVERSITY OF MICHIGAN ESTABLISHED A COMPREHENSIVE DEPRESSION CENTER IN 2006, AND LED ESTABLISHMENT OF A NATIONAL NETWORK OF DEPRESSION CENTERS IN 2009.  IT STARTED WITH 16, THERE ARE NOW 23, WITH MORE THAN 500 FACULTY, AND HUGE POTENTIAL CAPACITY, AND RECOGNIZING THE VALUE OF THE CONCEPT, CANADA HAS NOW STARTED 6 CENTERS.  SO NOW THE NETWORK HAS THE POTENTIAL TO BE GLOBAL.</a:t>
            </a:r>
            <a:endParaRPr lang="en-US" b="1" dirty="0"/>
          </a:p>
        </p:txBody>
      </p:sp>
      <p:sp>
        <p:nvSpPr>
          <p:cNvPr id="4" name="Slide Number Placeholder 3"/>
          <p:cNvSpPr>
            <a:spLocks noGrp="1"/>
          </p:cNvSpPr>
          <p:nvPr>
            <p:ph type="sldNum" sz="quarter" idx="10"/>
          </p:nvPr>
        </p:nvSpPr>
        <p:spPr/>
        <p:txBody>
          <a:bodyPr/>
          <a:lstStyle/>
          <a:p>
            <a:fld id="{521F2D47-077C-4BC9-9509-23A0E5C23927}" type="slidenum">
              <a:rPr lang="en-US" smtClean="0"/>
              <a:t>6</a:t>
            </a:fld>
            <a:endParaRPr lang="en-US" dirty="0"/>
          </a:p>
        </p:txBody>
      </p:sp>
    </p:spTree>
    <p:extLst>
      <p:ext uri="{BB962C8B-B14F-4D97-AF65-F5344CB8AC3E}">
        <p14:creationId xmlns:p14="http://schemas.microsoft.com/office/powerpoint/2010/main" val="98738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*NNDC</a:t>
            </a:r>
            <a:r>
              <a:rPr lang="en-US" b="1" baseline="0" dirty="0" smtClean="0"/>
              <a:t> </a:t>
            </a:r>
            <a:r>
              <a:rPr lang="en-US" b="1" dirty="0" smtClean="0"/>
              <a:t>MEMBERS HAVE</a:t>
            </a:r>
            <a:r>
              <a:rPr lang="en-US" b="1" baseline="0" dirty="0" smtClean="0"/>
              <a:t> PROOF OF CONCEPT:  </a:t>
            </a:r>
            <a:r>
              <a:rPr lang="en-US" b="0" baseline="0" dirty="0" smtClean="0"/>
              <a:t>THAT THEY CAN </a:t>
            </a:r>
            <a:r>
              <a:rPr lang="en-US" b="1" baseline="0" dirty="0" smtClean="0"/>
              <a:t>COLLECT AND SHARE DEIDENTIFIED DATA</a:t>
            </a:r>
            <a:r>
              <a:rPr lang="en-US" b="0" baseline="0" dirty="0" smtClean="0"/>
              <a:t> AMONG MANY SITES AND HAVE DONE THIS ON 1500 PEOPLE AND GROWING WHO ARE BEING </a:t>
            </a:r>
            <a:r>
              <a:rPr lang="en-US" b="1" baseline="0" dirty="0" smtClean="0"/>
              <a:t>LONGITUDINALLY MONITORED OVER TIME. </a:t>
            </a:r>
          </a:p>
          <a:p>
            <a:r>
              <a:rPr lang="en-US" b="1" baseline="0" dirty="0" smtClean="0"/>
              <a:t>*LONG-TERM FOLLOW-UP TRIALS  ARE THE ONLY WAY…THE ONLY WAY…WE WILL GET TO PRECISION TREATMENTS.  WE HAVE A GOAL OF A MILLION.  IT IS ACHIEVABLE WITH HELP.</a:t>
            </a:r>
          </a:p>
          <a:p>
            <a:r>
              <a:rPr lang="en-US" b="1" baseline="0" dirty="0" smtClean="0"/>
              <a:t>*</a:t>
            </a:r>
            <a:r>
              <a:rPr lang="en-US" b="0" baseline="0" dirty="0" smtClean="0"/>
              <a:t>SITE MEMBERS AGREED ON </a:t>
            </a:r>
            <a:r>
              <a:rPr lang="en-US" b="1" baseline="0" dirty="0" smtClean="0"/>
              <a:t>THE SAME SCALES.  THEY STORED DATA FROM MORE THAN 1500 PATIENTS  WITH SOME MODEST SUPPORT FROM CTSA, AND THEY HAVE PUBLISHED FROM THE DATA.  </a:t>
            </a:r>
          </a:p>
          <a:p>
            <a:r>
              <a:rPr lang="en-US" b="1" baseline="0" dirty="0" smtClean="0"/>
              <a:t>*PROBLEMS REMAIN, </a:t>
            </a:r>
            <a:r>
              <a:rPr lang="en-US" b="0" baseline="0" dirty="0" smtClean="0"/>
              <a:t>HOWEVER. SHARING A REGISTRY AND BIOREPOSITORY FOR </a:t>
            </a:r>
            <a:r>
              <a:rPr lang="en-US" b="1" baseline="0" dirty="0" smtClean="0"/>
              <a:t>DEIDENTIFIED DATA IS CONSIDERABLY EASIER THAN IT IS TO RE-IDENTIFY DATA AND CONDUCT CLINICAL TRIALS.  THE IRB BARRIER IS A HUGE ONE.  WE NEED UNIVERSAL IRB’S </a:t>
            </a:r>
            <a:r>
              <a:rPr lang="en-US" b="0" baseline="0" dirty="0" smtClean="0"/>
              <a:t>WITH IDENTIFIED INDIVIDUALS,.  LET’S FOLLOW  THE </a:t>
            </a:r>
            <a:r>
              <a:rPr lang="en-US" b="1" baseline="0" dirty="0" smtClean="0"/>
              <a:t>CANCER MODEL.  WE DON’T HAVE IT AND WE PAY A PRICE FOR THAT.  </a:t>
            </a:r>
          </a:p>
          <a:p>
            <a:r>
              <a:rPr lang="en-US" b="1" baseline="0" dirty="0" smtClean="0"/>
              <a:t>*ALSO, THE DISCUSSION, I HOPE WE CAN TALK ABOUT HOW PARTNESHIPS AMOND ONE MIND INITIATIVES WILL HELP MAKE THAT DA VINCI DIAGRAM OF THE VITRUVIAN MAN COME TO LIFE.</a:t>
            </a:r>
            <a:endParaRPr lang="en-US" b="1" dirty="0"/>
          </a:p>
        </p:txBody>
      </p:sp>
      <p:sp>
        <p:nvSpPr>
          <p:cNvPr id="4" name="Slide Number Placeholder 3"/>
          <p:cNvSpPr>
            <a:spLocks noGrp="1"/>
          </p:cNvSpPr>
          <p:nvPr>
            <p:ph type="sldNum" sz="quarter" idx="10"/>
          </p:nvPr>
        </p:nvSpPr>
        <p:spPr/>
        <p:txBody>
          <a:bodyPr/>
          <a:lstStyle/>
          <a:p>
            <a:fld id="{521F2D47-077C-4BC9-9509-23A0E5C23927}" type="slidenum">
              <a:rPr lang="en-US" smtClean="0"/>
              <a:t>7</a:t>
            </a:fld>
            <a:endParaRPr lang="en-US" dirty="0"/>
          </a:p>
        </p:txBody>
      </p:sp>
    </p:spTree>
    <p:extLst>
      <p:ext uri="{BB962C8B-B14F-4D97-AF65-F5344CB8AC3E}">
        <p14:creationId xmlns:p14="http://schemas.microsoft.com/office/powerpoint/2010/main" val="414896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HAPPILY A NEW PUSH ON A FEDERAL LEVEL TO PROMOTE PRECISION</a:t>
            </a:r>
            <a:r>
              <a:rPr lang="en-US" baseline="0" dirty="0" smtClean="0"/>
              <a:t> MEDICINE, BOOSTED BY </a:t>
            </a:r>
            <a:r>
              <a:rPr lang="en-US" b="1" baseline="0" dirty="0" smtClean="0"/>
              <a:t>SOME RATHER-POWERFUL VOICES: FRANCIS COLLINS, HAROLD VARMUS, </a:t>
            </a:r>
            <a:r>
              <a:rPr lang="en-US" baseline="0" dirty="0" smtClean="0"/>
              <a:t>THE PRESIDENT OF THE UNITED STATES, AND OF COURSE, THE MEMBERS OF ONE MIND.  I WILL CLOSE BY BEING BOLD ENOUGH THAT </a:t>
            </a:r>
            <a:r>
              <a:rPr lang="en-US" b="1" baseline="0" dirty="0" smtClean="0"/>
              <a:t>SOME OF THE RESOURCES NEED TO GO TO THE MOST DISABLING BRAIN ILLNESSES AS WELL AS CANCER. </a:t>
            </a:r>
          </a:p>
          <a:p>
            <a:endParaRPr lang="en-US" b="1" baseline="0" dirty="0" smtClean="0"/>
          </a:p>
          <a:p>
            <a:r>
              <a:rPr lang="en-US" b="1" baseline="0" dirty="0" smtClean="0"/>
              <a:t>We have a roadmap.  We need Public Private Partnerships , culture change and money for fuel to drive the vehicles.   We can do this… </a:t>
            </a:r>
            <a:r>
              <a:rPr lang="en-US" b="1" i="1" baseline="0" dirty="0" smtClean="0"/>
              <a:t>(CLICK)</a:t>
            </a:r>
            <a:endParaRPr lang="en-US" b="1" i="1" dirty="0"/>
          </a:p>
        </p:txBody>
      </p:sp>
      <p:sp>
        <p:nvSpPr>
          <p:cNvPr id="4" name="Slide Number Placeholder 3"/>
          <p:cNvSpPr>
            <a:spLocks noGrp="1"/>
          </p:cNvSpPr>
          <p:nvPr>
            <p:ph type="sldNum" sz="quarter" idx="10"/>
          </p:nvPr>
        </p:nvSpPr>
        <p:spPr/>
        <p:txBody>
          <a:bodyPr/>
          <a:lstStyle/>
          <a:p>
            <a:fld id="{521F2D47-077C-4BC9-9509-23A0E5C23927}" type="slidenum">
              <a:rPr lang="en-US" smtClean="0"/>
              <a:t>8</a:t>
            </a:fld>
            <a:endParaRPr lang="en-US" dirty="0"/>
          </a:p>
        </p:txBody>
      </p:sp>
    </p:spTree>
    <p:extLst>
      <p:ext uri="{BB962C8B-B14F-4D97-AF65-F5344CB8AC3E}">
        <p14:creationId xmlns:p14="http://schemas.microsoft.com/office/powerpoint/2010/main" val="209763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Grandson is optimistic.  Ben</a:t>
            </a:r>
            <a:r>
              <a:rPr lang="en-US" baseline="0" dirty="0" smtClean="0"/>
              <a:t> thanks all of us for your collaborative efforts.</a:t>
            </a:r>
            <a:endParaRPr lang="en-US" dirty="0"/>
          </a:p>
        </p:txBody>
      </p:sp>
      <p:sp>
        <p:nvSpPr>
          <p:cNvPr id="4" name="Slide Number Placeholder 3"/>
          <p:cNvSpPr>
            <a:spLocks noGrp="1"/>
          </p:cNvSpPr>
          <p:nvPr>
            <p:ph type="sldNum" sz="quarter" idx="10"/>
          </p:nvPr>
        </p:nvSpPr>
        <p:spPr/>
        <p:txBody>
          <a:bodyPr/>
          <a:lstStyle/>
          <a:p>
            <a:fld id="{521F2D47-077C-4BC9-9509-23A0E5C23927}" type="slidenum">
              <a:rPr lang="en-US" smtClean="0"/>
              <a:t>9</a:t>
            </a:fld>
            <a:endParaRPr lang="en-US" dirty="0"/>
          </a:p>
        </p:txBody>
      </p:sp>
    </p:spTree>
    <p:extLst>
      <p:ext uri="{BB962C8B-B14F-4D97-AF65-F5344CB8AC3E}">
        <p14:creationId xmlns:p14="http://schemas.microsoft.com/office/powerpoint/2010/main" val="395095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42179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187592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15727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854408"/>
            <a:ext cx="9448800" cy="5632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33600" y="1600203"/>
            <a:ext cx="431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54800" y="1600203"/>
            <a:ext cx="431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24F0BD16-4657-41FC-AAA6-3D95844AFD92}" type="slidenum">
              <a:rPr lang="en-US"/>
              <a:pPr>
                <a:defRPr/>
              </a:pPr>
              <a:t>‹#›</a:t>
            </a:fld>
            <a:endParaRPr lang="en-US" dirty="0"/>
          </a:p>
        </p:txBody>
      </p:sp>
    </p:spTree>
    <p:extLst>
      <p:ext uri="{BB962C8B-B14F-4D97-AF65-F5344CB8AC3E}">
        <p14:creationId xmlns:p14="http://schemas.microsoft.com/office/powerpoint/2010/main" val="422023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169603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156188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428200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85881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301768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274544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148990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FDE50-D138-437B-9726-888EDA58FE89}" type="datetimeFigureOut">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BC5BA-0CEC-471F-8175-0AC7E80A289B}" type="slidenum">
              <a:rPr lang="en-US" smtClean="0"/>
              <a:t>‹#›</a:t>
            </a:fld>
            <a:endParaRPr lang="en-US" dirty="0"/>
          </a:p>
        </p:txBody>
      </p:sp>
    </p:spTree>
    <p:extLst>
      <p:ext uri="{BB962C8B-B14F-4D97-AF65-F5344CB8AC3E}">
        <p14:creationId xmlns:p14="http://schemas.microsoft.com/office/powerpoint/2010/main" val="22937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DE50-D138-437B-9726-888EDA58FE89}" type="datetimeFigureOut">
              <a:rPr lang="en-US" smtClean="0"/>
              <a:t>5/27/2015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BC5BA-0CEC-471F-8175-0AC7E80A289B}" type="slidenum">
              <a:rPr lang="en-US" smtClean="0"/>
              <a:t>‹#›</a:t>
            </a:fld>
            <a:endParaRPr lang="en-US" dirty="0"/>
          </a:p>
        </p:txBody>
      </p:sp>
    </p:spTree>
    <p:extLst>
      <p:ext uri="{BB962C8B-B14F-4D97-AF65-F5344CB8AC3E}">
        <p14:creationId xmlns:p14="http://schemas.microsoft.com/office/powerpoint/2010/main" val="322488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23.jpeg"/><Relationship Id="rId5" Type="http://schemas.openxmlformats.org/officeDocument/2006/relationships/diagramQuickStyle" Target="../diagrams/quickStyle1.xml"/><Relationship Id="rId10" Type="http://schemas.openxmlformats.org/officeDocument/2006/relationships/image" Target="../media/image22.jpeg"/><Relationship Id="rId4" Type="http://schemas.openxmlformats.org/officeDocument/2006/relationships/diagramLayout" Target="../diagrams/layout1.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386440" y="1583291"/>
            <a:ext cx="8973618" cy="3951397"/>
          </a:xfrm>
          <a:prstGeom prst="rect">
            <a:avLst/>
          </a:prstGeom>
        </p:spPr>
      </p:pic>
      <p:sp>
        <p:nvSpPr>
          <p:cNvPr id="2" name="TextBox 1"/>
          <p:cNvSpPr txBox="1"/>
          <p:nvPr/>
        </p:nvSpPr>
        <p:spPr>
          <a:xfrm>
            <a:off x="1277682" y="6488668"/>
            <a:ext cx="2254528" cy="369332"/>
          </a:xfrm>
          <a:prstGeom prst="rect">
            <a:avLst/>
          </a:prstGeom>
          <a:noFill/>
        </p:spPr>
        <p:txBody>
          <a:bodyPr wrap="none" rtlCol="0">
            <a:spAutoFit/>
          </a:bodyPr>
          <a:lstStyle/>
          <a:p>
            <a:pPr algn="ctr"/>
            <a:r>
              <a:rPr lang="en-US" dirty="0" smtClean="0"/>
              <a:t>No Conflicts to Report</a:t>
            </a:r>
            <a:endParaRPr lang="en-US" dirty="0"/>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51" y="5987656"/>
            <a:ext cx="4713990" cy="40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Grp="1" noChangeArrowheads="1"/>
          </p:cNvSpPr>
          <p:nvPr>
            <p:ph type="subTitle" idx="1"/>
          </p:nvPr>
        </p:nvSpPr>
        <p:spPr>
          <a:xfrm>
            <a:off x="6502400" y="5049418"/>
            <a:ext cx="5689600" cy="22008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3000" b="1" dirty="0" smtClean="0">
                <a:solidFill>
                  <a:schemeClr val="tx2">
                    <a:lumMod val="50000"/>
                  </a:schemeClr>
                </a:solidFill>
              </a:rPr>
              <a:t>John F. Greden, M.D.</a:t>
            </a:r>
          </a:p>
          <a:p>
            <a:pPr algn="r">
              <a:spcBef>
                <a:spcPts val="1200"/>
              </a:spcBef>
            </a:pPr>
            <a:r>
              <a:rPr lang="en-US" sz="1300" b="1" i="1" dirty="0" smtClean="0">
                <a:solidFill>
                  <a:schemeClr val="tx2">
                    <a:lumMod val="50000"/>
                  </a:schemeClr>
                </a:solidFill>
              </a:rPr>
              <a:t>Rachel Upjohn Professor of Psychiatry and Clinical Neurosciences</a:t>
            </a:r>
            <a:br>
              <a:rPr lang="en-US" sz="1300" b="1" i="1" dirty="0" smtClean="0">
                <a:solidFill>
                  <a:schemeClr val="tx2">
                    <a:lumMod val="50000"/>
                  </a:schemeClr>
                </a:solidFill>
              </a:rPr>
            </a:br>
            <a:r>
              <a:rPr lang="en-US" sz="1300" b="1" i="1" dirty="0" smtClean="0">
                <a:solidFill>
                  <a:schemeClr val="tx2">
                    <a:lumMod val="50000"/>
                  </a:schemeClr>
                </a:solidFill>
              </a:rPr>
              <a:t>Executive Director, University of Michigan Comprehensive Depression Center</a:t>
            </a:r>
            <a:endParaRPr lang="en-US" sz="1300" b="1" dirty="0" smtClean="0">
              <a:solidFill>
                <a:schemeClr val="tx2">
                  <a:lumMod val="50000"/>
                </a:schemeClr>
              </a:solidFill>
            </a:endParaRPr>
          </a:p>
          <a:p>
            <a:pPr algn="r"/>
            <a:r>
              <a:rPr lang="en-US" sz="1300" b="1" i="1" dirty="0" smtClean="0">
                <a:solidFill>
                  <a:schemeClr val="tx2">
                    <a:lumMod val="50000"/>
                  </a:schemeClr>
                </a:solidFill>
              </a:rPr>
              <a:t>Founder and Chair, National Network of Depression Centers (NNDC) </a:t>
            </a:r>
            <a:br>
              <a:rPr lang="en-US" sz="1300" b="1" i="1" dirty="0" smtClean="0">
                <a:solidFill>
                  <a:schemeClr val="tx2">
                    <a:lumMod val="50000"/>
                  </a:schemeClr>
                </a:solidFill>
              </a:rPr>
            </a:br>
            <a:r>
              <a:rPr lang="en-US" sz="1300" b="1" i="1" dirty="0" smtClean="0">
                <a:solidFill>
                  <a:schemeClr val="tx2">
                    <a:lumMod val="50000"/>
                  </a:schemeClr>
                </a:solidFill>
              </a:rPr>
              <a:t>Research Professor, Molecular and Behavioral Neuroscience Institute</a:t>
            </a:r>
          </a:p>
          <a:p>
            <a:pPr algn="r"/>
            <a:r>
              <a:rPr lang="en-US" sz="1300" b="1" i="1" dirty="0" smtClean="0">
                <a:solidFill>
                  <a:schemeClr val="tx2">
                    <a:lumMod val="50000"/>
                  </a:schemeClr>
                </a:solidFill>
              </a:rPr>
              <a:t>Past President, Board of Directors, American Foundation of </a:t>
            </a:r>
          </a:p>
          <a:p>
            <a:pPr algn="r"/>
            <a:r>
              <a:rPr lang="en-US" sz="1300" b="1" i="1" dirty="0" smtClean="0">
                <a:solidFill>
                  <a:schemeClr val="tx2">
                    <a:lumMod val="50000"/>
                  </a:schemeClr>
                </a:solidFill>
              </a:rPr>
              <a:t>Suicide Prevention</a:t>
            </a:r>
            <a:endParaRPr lang="en-US" sz="1400" b="1" dirty="0" smtClean="0"/>
          </a:p>
          <a:p>
            <a:endParaRPr lang="en-US" sz="1400" dirty="0"/>
          </a:p>
        </p:txBody>
      </p:sp>
      <p:sp>
        <p:nvSpPr>
          <p:cNvPr id="6" name="Title 1"/>
          <p:cNvSpPr>
            <a:spLocks noGrp="1"/>
          </p:cNvSpPr>
          <p:nvPr>
            <p:ph type="ctrTitle"/>
          </p:nvPr>
        </p:nvSpPr>
        <p:spPr>
          <a:xfrm>
            <a:off x="0" y="0"/>
            <a:ext cx="12192000" cy="1877074"/>
          </a:xfrm>
        </p:spPr>
        <p:txBody>
          <a:bodyPr>
            <a:normAutofit/>
          </a:bodyPr>
          <a:lstStyle/>
          <a:p>
            <a:r>
              <a:rPr lang="en-US" sz="3600" b="1" dirty="0" smtClean="0">
                <a:latin typeface="+mn-lt"/>
              </a:rPr>
              <a:t>National Network of Depression Centers (NNDC)</a:t>
            </a:r>
            <a:br>
              <a:rPr lang="en-US" sz="3600" b="1" dirty="0" smtClean="0">
                <a:latin typeface="+mn-lt"/>
              </a:rPr>
            </a:br>
            <a:r>
              <a:rPr lang="en-US" sz="2700" b="1" dirty="0" smtClean="0">
                <a:solidFill>
                  <a:srgbClr val="FF0000"/>
                </a:solidFill>
                <a:latin typeface="+mn-lt"/>
              </a:rPr>
              <a:t>A Pre-Competitive Network to Develop Personalized, Precision Treatments for Depressions and Bipolar Illnesses</a:t>
            </a:r>
            <a:br>
              <a:rPr lang="en-US" sz="2700" b="1" dirty="0" smtClean="0">
                <a:solidFill>
                  <a:srgbClr val="FF0000"/>
                </a:solidFill>
                <a:latin typeface="+mn-lt"/>
              </a:rPr>
            </a:br>
            <a:r>
              <a:rPr lang="en-US" sz="2000" b="1" dirty="0" smtClean="0"/>
              <a:t>4</a:t>
            </a:r>
            <a:r>
              <a:rPr lang="en-US" sz="2000" b="1" baseline="30000" dirty="0" smtClean="0"/>
              <a:t>th</a:t>
            </a:r>
            <a:r>
              <a:rPr lang="en-US" sz="2000" b="1" dirty="0" smtClean="0"/>
              <a:t> </a:t>
            </a:r>
            <a:r>
              <a:rPr lang="en-US" sz="2000" b="1" dirty="0"/>
              <a:t>Annual One Mind Summit</a:t>
            </a:r>
            <a:br>
              <a:rPr lang="en-US" sz="2000" b="1" dirty="0"/>
            </a:br>
            <a:r>
              <a:rPr lang="en-US" sz="1600" b="1" dirty="0" smtClean="0">
                <a:solidFill>
                  <a:schemeClr val="tx2">
                    <a:lumMod val="50000"/>
                  </a:schemeClr>
                </a:solidFill>
              </a:rPr>
              <a:t>May 28, 2015</a:t>
            </a:r>
            <a:endParaRPr lang="en-US" sz="1800" b="1" dirty="0">
              <a:solidFill>
                <a:schemeClr val="tx2"/>
              </a:solidFill>
            </a:endParaRPr>
          </a:p>
        </p:txBody>
      </p:sp>
      <p:pic>
        <p:nvPicPr>
          <p:cNvPr id="7" name="Picture 6"/>
          <p:cNvPicPr>
            <a:picLocks noChangeAspect="1"/>
          </p:cNvPicPr>
          <p:nvPr/>
        </p:nvPicPr>
        <p:blipFill>
          <a:blip r:embed="rId5"/>
          <a:stretch>
            <a:fillRect/>
          </a:stretch>
        </p:blipFill>
        <p:spPr>
          <a:xfrm>
            <a:off x="47951" y="4979174"/>
            <a:ext cx="1539153" cy="781890"/>
          </a:xfrm>
          <a:prstGeom prst="rect">
            <a:avLst/>
          </a:prstGeom>
        </p:spPr>
      </p:pic>
    </p:spTree>
    <p:extLst>
      <p:ext uri="{BB962C8B-B14F-4D97-AF65-F5344CB8AC3E}">
        <p14:creationId xmlns:p14="http://schemas.microsoft.com/office/powerpoint/2010/main" val="418691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704885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161382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84594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tx2">
              <a:lumMod val="50000"/>
            </a:schemeClr>
          </a:solidFill>
        </p:spPr>
        <p:txBody>
          <a:bodyPr>
            <a:normAutofit/>
          </a:bodyPr>
          <a:lstStyle/>
          <a:p>
            <a:pPr algn="ctr"/>
            <a:r>
              <a:rPr lang="en-US" b="1" dirty="0" smtClean="0">
                <a:solidFill>
                  <a:srgbClr val="FFC000"/>
                </a:solidFill>
                <a:latin typeface="+mn-lt"/>
              </a:rPr>
              <a:t>Breaking Through Barriers </a:t>
            </a:r>
            <a:br>
              <a:rPr lang="en-US" b="1" dirty="0" smtClean="0">
                <a:solidFill>
                  <a:srgbClr val="FFC000"/>
                </a:solidFill>
                <a:latin typeface="+mn-lt"/>
              </a:rPr>
            </a:br>
            <a:r>
              <a:rPr lang="en-US" b="1" dirty="0" smtClean="0">
                <a:solidFill>
                  <a:srgbClr val="FFC000"/>
                </a:solidFill>
                <a:latin typeface="+mn-lt"/>
              </a:rPr>
              <a:t>To Collaboration And Open Science</a:t>
            </a:r>
            <a:endParaRPr lang="en-US" b="1" dirty="0">
              <a:solidFill>
                <a:srgbClr val="FFC000"/>
              </a:solidFill>
              <a:latin typeface="+mn-lt"/>
            </a:endParaRPr>
          </a:p>
        </p:txBody>
      </p:sp>
      <p:graphicFrame>
        <p:nvGraphicFramePr>
          <p:cNvPr id="9" name="Diagram 8"/>
          <p:cNvGraphicFramePr/>
          <p:nvPr>
            <p:extLst>
              <p:ext uri="{D42A27DB-BD31-4B8C-83A1-F6EECF244321}">
                <p14:modId xmlns:p14="http://schemas.microsoft.com/office/powerpoint/2010/main" val="2450888892"/>
              </p:ext>
            </p:extLst>
          </p:nvPr>
        </p:nvGraphicFramePr>
        <p:xfrm>
          <a:off x="69401" y="1325563"/>
          <a:ext cx="11874360" cy="4094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5995499" y="4463910"/>
            <a:ext cx="1950323" cy="1625269"/>
          </a:xfrm>
          <a:prstGeom prst="rect">
            <a:avLst/>
          </a:prstGeom>
        </p:spPr>
      </p:pic>
      <p:pic>
        <p:nvPicPr>
          <p:cNvPr id="13" name="Picture 12"/>
          <p:cNvPicPr>
            <a:picLocks noChangeAspect="1"/>
          </p:cNvPicPr>
          <p:nvPr/>
        </p:nvPicPr>
        <p:blipFill>
          <a:blip r:embed="rId9"/>
          <a:stretch>
            <a:fillRect/>
          </a:stretch>
        </p:blipFill>
        <p:spPr>
          <a:xfrm>
            <a:off x="9932660" y="4571233"/>
            <a:ext cx="1792840" cy="927795"/>
          </a:xfrm>
          <a:prstGeom prst="rect">
            <a:avLst/>
          </a:prstGeom>
        </p:spPr>
      </p:pic>
      <p:pic>
        <p:nvPicPr>
          <p:cNvPr id="14" name="Picture 1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341" t="4288" b="10627"/>
          <a:stretch/>
        </p:blipFill>
        <p:spPr bwMode="auto">
          <a:xfrm>
            <a:off x="7759399" y="4889109"/>
            <a:ext cx="2434896" cy="14064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995499" y="6065086"/>
            <a:ext cx="1542380" cy="369332"/>
          </a:xfrm>
          <a:prstGeom prst="rect">
            <a:avLst/>
          </a:prstGeom>
          <a:noFill/>
        </p:spPr>
        <p:txBody>
          <a:bodyPr wrap="square" rtlCol="0">
            <a:spAutoFit/>
          </a:bodyPr>
          <a:lstStyle/>
          <a:p>
            <a:r>
              <a:rPr lang="en-US" b="1" dirty="0" smtClean="0">
                <a:solidFill>
                  <a:schemeClr val="tx2"/>
                </a:solidFill>
              </a:rPr>
              <a:t>Cancer Center</a:t>
            </a:r>
          </a:p>
        </p:txBody>
      </p:sp>
      <p:sp>
        <p:nvSpPr>
          <p:cNvPr id="16" name="TextBox 15"/>
          <p:cNvSpPr txBox="1"/>
          <p:nvPr/>
        </p:nvSpPr>
        <p:spPr>
          <a:xfrm>
            <a:off x="9846764" y="5509021"/>
            <a:ext cx="2259340" cy="646331"/>
          </a:xfrm>
          <a:prstGeom prst="rect">
            <a:avLst/>
          </a:prstGeom>
          <a:noFill/>
        </p:spPr>
        <p:txBody>
          <a:bodyPr wrap="square" rtlCol="0">
            <a:spAutoFit/>
          </a:bodyPr>
          <a:lstStyle/>
          <a:p>
            <a:pPr algn="ctr"/>
            <a:r>
              <a:rPr lang="en-US" b="1" dirty="0" smtClean="0">
                <a:solidFill>
                  <a:schemeClr val="tx2"/>
                </a:solidFill>
              </a:rPr>
              <a:t>Cardiovascular </a:t>
            </a:r>
            <a:br>
              <a:rPr lang="en-US" b="1" dirty="0" smtClean="0">
                <a:solidFill>
                  <a:schemeClr val="tx2"/>
                </a:solidFill>
              </a:rPr>
            </a:br>
            <a:r>
              <a:rPr lang="en-US" b="1" dirty="0" smtClean="0">
                <a:solidFill>
                  <a:schemeClr val="tx2"/>
                </a:solidFill>
              </a:rPr>
              <a:t>Center</a:t>
            </a:r>
          </a:p>
        </p:txBody>
      </p:sp>
      <p:sp>
        <p:nvSpPr>
          <p:cNvPr id="17" name="TextBox 16"/>
          <p:cNvSpPr txBox="1"/>
          <p:nvPr/>
        </p:nvSpPr>
        <p:spPr>
          <a:xfrm>
            <a:off x="7767445" y="6244139"/>
            <a:ext cx="2439356" cy="369332"/>
          </a:xfrm>
          <a:prstGeom prst="rect">
            <a:avLst/>
          </a:prstGeom>
          <a:solidFill>
            <a:schemeClr val="accent4">
              <a:lumMod val="60000"/>
              <a:lumOff val="40000"/>
            </a:schemeClr>
          </a:solidFill>
        </p:spPr>
        <p:txBody>
          <a:bodyPr wrap="square" rtlCol="0">
            <a:spAutoFit/>
          </a:bodyPr>
          <a:lstStyle/>
          <a:p>
            <a:pPr algn="ctr"/>
            <a:r>
              <a:rPr lang="en-US" b="1" dirty="0" smtClean="0">
                <a:solidFill>
                  <a:schemeClr val="tx2"/>
                </a:solidFill>
              </a:rPr>
              <a:t>Depression Center</a:t>
            </a:r>
            <a:endParaRPr lang="en-US" b="1" dirty="0">
              <a:solidFill>
                <a:schemeClr val="tx2"/>
              </a:solidFill>
            </a:endParaRPr>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1410" y="4684283"/>
            <a:ext cx="3290967" cy="1929187"/>
          </a:xfrm>
          <a:prstGeom prst="rect">
            <a:avLst/>
          </a:prstGeom>
        </p:spPr>
      </p:pic>
    </p:spTree>
    <p:extLst>
      <p:ext uri="{BB962C8B-B14F-4D97-AF65-F5344CB8AC3E}">
        <p14:creationId xmlns:p14="http://schemas.microsoft.com/office/powerpoint/2010/main" val="72779209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1774661" y="2960016"/>
            <a:ext cx="8453422" cy="3897984"/>
            <a:chOff x="1699245" y="2295525"/>
            <a:chExt cx="9001125" cy="4562475"/>
          </a:xfrm>
        </p:grpSpPr>
        <p:pic>
          <p:nvPicPr>
            <p:cNvPr id="3" name="Picture 2"/>
            <p:cNvPicPr>
              <a:picLocks noChangeAspect="1"/>
            </p:cNvPicPr>
            <p:nvPr/>
          </p:nvPicPr>
          <p:blipFill>
            <a:blip r:embed="rId3"/>
            <a:stretch>
              <a:fillRect/>
            </a:stretch>
          </p:blipFill>
          <p:spPr>
            <a:xfrm>
              <a:off x="1699245" y="2295525"/>
              <a:ext cx="9001125" cy="4562475"/>
            </a:xfrm>
            <a:prstGeom prst="rect">
              <a:avLst/>
            </a:prstGeom>
          </p:spPr>
        </p:pic>
        <p:sp>
          <p:nvSpPr>
            <p:cNvPr id="4" name="Rectangle 3"/>
            <p:cNvSpPr/>
            <p:nvPr/>
          </p:nvSpPr>
          <p:spPr>
            <a:xfrm>
              <a:off x="1699245" y="2295525"/>
              <a:ext cx="7077110" cy="107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itle 1"/>
          <p:cNvSpPr txBox="1">
            <a:spLocks/>
          </p:cNvSpPr>
          <p:nvPr/>
        </p:nvSpPr>
        <p:spPr>
          <a:xfrm>
            <a:off x="0" y="381000"/>
            <a:ext cx="12192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u="sng" dirty="0">
              <a:solidFill>
                <a:schemeClr val="accent1">
                  <a:lumMod val="50000"/>
                </a:schemeClr>
              </a:solidFill>
            </a:endParaRPr>
          </a:p>
        </p:txBody>
      </p:sp>
      <p:sp>
        <p:nvSpPr>
          <p:cNvPr id="10" name="Title 1"/>
          <p:cNvSpPr txBox="1">
            <a:spLocks/>
          </p:cNvSpPr>
          <p:nvPr/>
        </p:nvSpPr>
        <p:spPr>
          <a:xfrm>
            <a:off x="268515" y="0"/>
            <a:ext cx="11938000" cy="1143000"/>
          </a:xfrm>
          <a:prstGeom prst="rect">
            <a:avLst/>
          </a:prstGeom>
        </p:spPr>
        <p:txBody>
          <a:bodyPr/>
          <a:lstStyle>
            <a:lvl1pPr algn="ctr" defTabSz="457200" rtl="0" eaLnBrk="1" latinLnBrk="0" hangingPunct="1">
              <a:spcBef>
                <a:spcPct val="0"/>
              </a:spcBef>
              <a:buNone/>
              <a:defRPr sz="3600" kern="1200">
                <a:solidFill>
                  <a:schemeClr val="tx1"/>
                </a:solidFill>
                <a:latin typeface="+mj-lt"/>
                <a:ea typeface="+mj-ea"/>
                <a:cs typeface="+mj-cs"/>
              </a:defRPr>
            </a:lvl1pPr>
          </a:lstStyle>
          <a:p>
            <a:endParaRPr lang="en-US" b="1" dirty="0" smtClean="0">
              <a:solidFill>
                <a:schemeClr val="tx2"/>
              </a:solidFill>
            </a:endParaRPr>
          </a:p>
        </p:txBody>
      </p:sp>
      <p:sp>
        <p:nvSpPr>
          <p:cNvPr id="8" name="TextBox 7"/>
          <p:cNvSpPr txBox="1"/>
          <p:nvPr/>
        </p:nvSpPr>
        <p:spPr>
          <a:xfrm>
            <a:off x="1" y="-131296"/>
            <a:ext cx="12246244" cy="1323439"/>
          </a:xfrm>
          <a:prstGeom prst="rect">
            <a:avLst/>
          </a:prstGeom>
          <a:solidFill>
            <a:schemeClr val="tx2">
              <a:lumMod val="50000"/>
            </a:schemeClr>
          </a:solidFill>
        </p:spPr>
        <p:txBody>
          <a:bodyPr wrap="square" rtlCol="0">
            <a:spAutoFit/>
          </a:bodyPr>
          <a:lstStyle/>
          <a:p>
            <a:pPr algn="ctr"/>
            <a:r>
              <a:rPr lang="en-US" sz="4000" b="1" dirty="0" smtClean="0">
                <a:solidFill>
                  <a:srgbClr val="FFC000"/>
                </a:solidFill>
              </a:rPr>
              <a:t>Depressions </a:t>
            </a:r>
            <a:r>
              <a:rPr lang="en-US" sz="4000" b="1" dirty="0">
                <a:solidFill>
                  <a:srgbClr val="FFC000"/>
                </a:solidFill>
              </a:rPr>
              <a:t>and </a:t>
            </a:r>
            <a:r>
              <a:rPr lang="en-US" sz="4000" b="1" dirty="0" smtClean="0">
                <a:solidFill>
                  <a:srgbClr val="FFC000"/>
                </a:solidFill>
              </a:rPr>
              <a:t>Bipolar Illnesses: </a:t>
            </a:r>
          </a:p>
          <a:p>
            <a:pPr algn="ctr"/>
            <a:r>
              <a:rPr lang="en-US" sz="4000" b="1" dirty="0" smtClean="0">
                <a:solidFill>
                  <a:srgbClr val="FFC000"/>
                </a:solidFill>
              </a:rPr>
              <a:t>Leading </a:t>
            </a:r>
            <a:r>
              <a:rPr lang="en-US" sz="4000" b="1" dirty="0">
                <a:solidFill>
                  <a:srgbClr val="FFC000"/>
                </a:solidFill>
              </a:rPr>
              <a:t>Brain Illnesses </a:t>
            </a:r>
            <a:r>
              <a:rPr lang="en-US" sz="4000" b="1" dirty="0" smtClean="0">
                <a:solidFill>
                  <a:srgbClr val="FFC000"/>
                </a:solidFill>
              </a:rPr>
              <a:t>Around the Globe</a:t>
            </a:r>
          </a:p>
        </p:txBody>
      </p:sp>
      <p:sp>
        <p:nvSpPr>
          <p:cNvPr id="12" name="Content Placeholder 4"/>
          <p:cNvSpPr txBox="1">
            <a:spLocks/>
          </p:cNvSpPr>
          <p:nvPr/>
        </p:nvSpPr>
        <p:spPr>
          <a:xfrm>
            <a:off x="1369155" y="1192143"/>
            <a:ext cx="5924034" cy="2608869"/>
          </a:xfrm>
          <a:prstGeom prst="rect">
            <a:avLst/>
          </a:prstGeom>
          <a:solidFill>
            <a:schemeClr val="accent2">
              <a:lumMod val="60000"/>
              <a:lumOff val="40000"/>
            </a:schemeClr>
          </a:solidFill>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800" b="1" dirty="0" smtClean="0">
                <a:solidFill>
                  <a:schemeClr val="tx2">
                    <a:lumMod val="75000"/>
                  </a:schemeClr>
                </a:solidFill>
              </a:rPr>
              <a:t>THE FACTS:</a:t>
            </a:r>
          </a:p>
          <a:p>
            <a:r>
              <a:rPr lang="en-US" sz="1800" dirty="0" smtClean="0">
                <a:solidFill>
                  <a:schemeClr val="tx2">
                    <a:lumMod val="75000"/>
                  </a:schemeClr>
                </a:solidFill>
              </a:rPr>
              <a:t>Afflicts 1 out of every 6 people around the world</a:t>
            </a:r>
          </a:p>
          <a:p>
            <a:r>
              <a:rPr lang="en-US" sz="1800" b="1" dirty="0" smtClean="0">
                <a:solidFill>
                  <a:schemeClr val="tx2">
                    <a:lumMod val="75000"/>
                  </a:schemeClr>
                </a:solidFill>
              </a:rPr>
              <a:t>IMPACTS</a:t>
            </a:r>
            <a:r>
              <a:rPr lang="en-US" sz="1800" dirty="0" smtClean="0">
                <a:solidFill>
                  <a:schemeClr val="tx2">
                    <a:lumMod val="75000"/>
                  </a:schemeClr>
                </a:solidFill>
              </a:rPr>
              <a:t> </a:t>
            </a:r>
            <a:r>
              <a:rPr lang="en-US" sz="1800" b="1" dirty="0" smtClean="0">
                <a:solidFill>
                  <a:schemeClr val="tx2">
                    <a:lumMod val="75000"/>
                  </a:schemeClr>
                </a:solidFill>
              </a:rPr>
              <a:t>ALL</a:t>
            </a:r>
            <a:r>
              <a:rPr lang="en-US" sz="1800" dirty="0" smtClean="0">
                <a:solidFill>
                  <a:schemeClr val="tx2">
                    <a:lumMod val="75000"/>
                  </a:schemeClr>
                </a:solidFill>
              </a:rPr>
              <a:t>: friends, family, colleagues, communities</a:t>
            </a:r>
          </a:p>
          <a:p>
            <a:r>
              <a:rPr lang="en-US" sz="1800" dirty="0" smtClean="0">
                <a:solidFill>
                  <a:schemeClr val="tx2">
                    <a:lumMod val="75000"/>
                  </a:schemeClr>
                </a:solidFill>
              </a:rPr>
              <a:t> $210.5 Billion annual economic burden in the US alone</a:t>
            </a:r>
          </a:p>
          <a:p>
            <a:r>
              <a:rPr lang="en-US" sz="1800" dirty="0">
                <a:solidFill>
                  <a:schemeClr val="tx2">
                    <a:lumMod val="75000"/>
                  </a:schemeClr>
                </a:solidFill>
              </a:rPr>
              <a:t>Peak onset between 15-24 years of </a:t>
            </a:r>
            <a:r>
              <a:rPr lang="en-US" sz="1800" dirty="0" smtClean="0">
                <a:solidFill>
                  <a:schemeClr val="tx2">
                    <a:lumMod val="75000"/>
                  </a:schemeClr>
                </a:solidFill>
              </a:rPr>
              <a:t>age</a:t>
            </a:r>
          </a:p>
          <a:p>
            <a:r>
              <a:rPr lang="en-US" sz="1800" dirty="0">
                <a:solidFill>
                  <a:schemeClr val="tx2">
                    <a:lumMod val="75000"/>
                  </a:schemeClr>
                </a:solidFill>
              </a:rPr>
              <a:t>Episodic, recurrent lifetime course</a:t>
            </a:r>
          </a:p>
          <a:p>
            <a:r>
              <a:rPr lang="en-US" sz="1800" dirty="0">
                <a:solidFill>
                  <a:schemeClr val="tx2">
                    <a:lumMod val="75000"/>
                  </a:schemeClr>
                </a:solidFill>
              </a:rPr>
              <a:t>Multiple Causes </a:t>
            </a:r>
          </a:p>
          <a:p>
            <a:r>
              <a:rPr lang="en-US" sz="1800" dirty="0">
                <a:solidFill>
                  <a:schemeClr val="tx2">
                    <a:lumMod val="75000"/>
                  </a:schemeClr>
                </a:solidFill>
              </a:rPr>
              <a:t>Altered </a:t>
            </a:r>
            <a:r>
              <a:rPr lang="en-US" sz="1800" dirty="0" smtClean="0">
                <a:solidFill>
                  <a:schemeClr val="tx2">
                    <a:lumMod val="75000"/>
                  </a:schemeClr>
                </a:solidFill>
              </a:rPr>
              <a:t>brain neurogenesis </a:t>
            </a:r>
            <a:r>
              <a:rPr lang="en-US" sz="1800" dirty="0">
                <a:solidFill>
                  <a:schemeClr val="tx2">
                    <a:lumMod val="75000"/>
                  </a:schemeClr>
                </a:solidFill>
              </a:rPr>
              <a:t>with chronicity…</a:t>
            </a:r>
            <a:endParaRPr lang="en-US" sz="2400" dirty="0">
              <a:solidFill>
                <a:schemeClr val="tx2">
                  <a:lumMod val="75000"/>
                </a:schemeClr>
              </a:solidFill>
            </a:endParaRPr>
          </a:p>
          <a:p>
            <a:endParaRPr lang="en-US" sz="1800" dirty="0">
              <a:solidFill>
                <a:schemeClr val="tx2">
                  <a:lumMod val="75000"/>
                </a:schemeClr>
              </a:solidFill>
            </a:endParaRPr>
          </a:p>
          <a:p>
            <a:endParaRPr lang="en-US" sz="2400" b="1" dirty="0" smtClean="0">
              <a:solidFill>
                <a:schemeClr val="tx2">
                  <a:lumMod val="75000"/>
                </a:schemeClr>
              </a:solidFill>
            </a:endParaRPr>
          </a:p>
          <a:p>
            <a:endParaRPr lang="en-US" b="1" dirty="0" smtClean="0">
              <a:solidFill>
                <a:schemeClr val="tx2">
                  <a:lumMod val="75000"/>
                </a:schemeClr>
              </a:solidFill>
            </a:endParaRPr>
          </a:p>
        </p:txBody>
      </p:sp>
      <p:pic>
        <p:nvPicPr>
          <p:cNvPr id="11" name="Picture 10"/>
          <p:cNvPicPr>
            <a:picLocks noChangeAspect="1"/>
          </p:cNvPicPr>
          <p:nvPr/>
        </p:nvPicPr>
        <p:blipFill>
          <a:blip r:embed="rId4"/>
          <a:stretch>
            <a:fillRect/>
          </a:stretch>
        </p:blipFill>
        <p:spPr>
          <a:xfrm>
            <a:off x="8185471" y="1524000"/>
            <a:ext cx="2042612" cy="1037647"/>
          </a:xfrm>
          <a:prstGeom prst="rect">
            <a:avLst/>
          </a:prstGeom>
        </p:spPr>
      </p:pic>
    </p:spTree>
    <p:extLst>
      <p:ext uri="{BB962C8B-B14F-4D97-AF65-F5344CB8AC3E}">
        <p14:creationId xmlns:p14="http://schemas.microsoft.com/office/powerpoint/2010/main" val="8651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1325563"/>
          </a:xfrm>
          <a:solidFill>
            <a:schemeClr val="tx2">
              <a:lumMod val="50000"/>
            </a:schemeClr>
          </a:solidFill>
        </p:spPr>
        <p:txBody>
          <a:bodyPr>
            <a:noAutofit/>
          </a:bodyPr>
          <a:lstStyle/>
          <a:p>
            <a:pPr algn="ctr"/>
            <a:r>
              <a:rPr lang="en-US" sz="3600" b="1" dirty="0" smtClean="0">
                <a:solidFill>
                  <a:srgbClr val="FFC000"/>
                </a:solidFill>
                <a:latin typeface="+mn-lt"/>
              </a:rPr>
              <a:t>National Network of Depression Centers Launched in 2009 with 16 Centers, now 23 and New Associate Memberships</a:t>
            </a:r>
            <a:endParaRPr lang="en-US" sz="3600" b="1" dirty="0">
              <a:solidFill>
                <a:srgbClr val="FFC000"/>
              </a:solidFill>
              <a:latin typeface="+mn-lt"/>
            </a:endParaRPr>
          </a:p>
        </p:txBody>
      </p:sp>
      <p:pic>
        <p:nvPicPr>
          <p:cNvPr id="2" name="Picture 1"/>
          <p:cNvPicPr>
            <a:picLocks noChangeAspect="1"/>
          </p:cNvPicPr>
          <p:nvPr/>
        </p:nvPicPr>
        <p:blipFill>
          <a:blip r:embed="rId3"/>
          <a:stretch>
            <a:fillRect/>
          </a:stretch>
        </p:blipFill>
        <p:spPr>
          <a:xfrm>
            <a:off x="77502" y="1451729"/>
            <a:ext cx="11988623" cy="5279010"/>
          </a:xfrm>
          <a:prstGeom prst="rect">
            <a:avLst/>
          </a:prstGeom>
        </p:spPr>
      </p:pic>
    </p:spTree>
    <p:extLst>
      <p:ext uri="{BB962C8B-B14F-4D97-AF65-F5344CB8AC3E}">
        <p14:creationId xmlns:p14="http://schemas.microsoft.com/office/powerpoint/2010/main" val="389640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g058"/>
          <p:cNvPicPr>
            <a:picLocks noChangeAspect="1" noChangeArrowheads="1"/>
          </p:cNvPicPr>
          <p:nvPr/>
        </p:nvPicPr>
        <p:blipFill>
          <a:blip r:embed="rId3" cstate="print">
            <a:extLst>
              <a:ext uri="{28A0092B-C50C-407E-A947-70E740481C1C}">
                <a14:useLocalDpi xmlns:a14="http://schemas.microsoft.com/office/drawing/2010/main" val="0"/>
              </a:ext>
            </a:extLst>
          </a:blip>
          <a:srcRect l="14104" t="3319" r="6410" b="60075"/>
          <a:stretch>
            <a:fillRect/>
          </a:stretch>
        </p:blipFill>
        <p:spPr>
          <a:xfrm>
            <a:off x="180453" y="1211521"/>
            <a:ext cx="5102748" cy="172941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Content Placeholder 5"/>
          <p:cNvPicPr>
            <a:picLocks noChangeAspect="1"/>
          </p:cNvPicPr>
          <p:nvPr/>
        </p:nvPicPr>
        <p:blipFill>
          <a:blip r:embed="rId4"/>
          <a:srcRect/>
          <a:stretch>
            <a:fillRect/>
          </a:stretch>
        </p:blipFill>
        <p:spPr bwMode="auto">
          <a:xfrm>
            <a:off x="219565" y="3167752"/>
            <a:ext cx="5063636" cy="2065510"/>
          </a:xfrm>
          <a:prstGeom prst="rect">
            <a:avLst/>
          </a:prstGeom>
          <a:noFill/>
          <a:ln w="9525">
            <a:solidFill>
              <a:schemeClr val="tx2"/>
            </a:solidFill>
            <a:miter lim="800000"/>
            <a:headEnd/>
            <a:tailEnd/>
          </a:ln>
        </p:spPr>
      </p:pic>
      <p:sp>
        <p:nvSpPr>
          <p:cNvPr id="9" name="Rectangle 8"/>
          <p:cNvSpPr/>
          <p:nvPr/>
        </p:nvSpPr>
        <p:spPr>
          <a:xfrm>
            <a:off x="219565" y="5487155"/>
            <a:ext cx="5063637" cy="1323439"/>
          </a:xfrm>
          <a:prstGeom prst="rect">
            <a:avLst/>
          </a:prstGeom>
        </p:spPr>
        <p:txBody>
          <a:bodyPr wrap="square">
            <a:spAutoFit/>
          </a:bodyPr>
          <a:lstStyle/>
          <a:p>
            <a:pPr marL="395288" lvl="1" indent="-285750">
              <a:buFont typeface="Arial" pitchFamily="34" charset="0"/>
              <a:buChar char="•"/>
            </a:pPr>
            <a:r>
              <a:rPr lang="en-US" sz="2000" b="1" dirty="0" smtClean="0">
                <a:solidFill>
                  <a:schemeClr val="tx2">
                    <a:lumMod val="50000"/>
                  </a:schemeClr>
                </a:solidFill>
              </a:rPr>
              <a:t>Why?  1 of every </a:t>
            </a:r>
            <a:r>
              <a:rPr lang="en-US" sz="2000" b="1" dirty="0" smtClean="0">
                <a:solidFill>
                  <a:schemeClr val="tx2">
                    <a:lumMod val="50000"/>
                  </a:schemeClr>
                </a:solidFill>
              </a:rPr>
              <a:t>6 </a:t>
            </a:r>
            <a:r>
              <a:rPr lang="en-US" sz="2000" b="1" dirty="0" smtClean="0">
                <a:solidFill>
                  <a:schemeClr val="tx2">
                    <a:lumMod val="50000"/>
                  </a:schemeClr>
                </a:solidFill>
              </a:rPr>
              <a:t>people</a:t>
            </a:r>
            <a:r>
              <a:rPr lang="en-US" sz="2000" b="1" dirty="0" smtClean="0">
                <a:solidFill>
                  <a:schemeClr val="tx2">
                    <a:lumMod val="50000"/>
                  </a:schemeClr>
                </a:solidFill>
              </a:rPr>
              <a:t>, youthful onset, recurrent, chronic course, complex genetics, underdiagnosed, </a:t>
            </a:r>
            <a:r>
              <a:rPr lang="en-US" sz="2000" b="1" dirty="0" smtClean="0">
                <a:solidFill>
                  <a:schemeClr val="tx2">
                    <a:lumMod val="50000"/>
                  </a:schemeClr>
                </a:solidFill>
              </a:rPr>
              <a:t>and a more important reason that I will tell you about</a:t>
            </a:r>
            <a:endParaRPr lang="en-US" sz="2000" b="1" dirty="0">
              <a:solidFill>
                <a:schemeClr val="tx2">
                  <a:lumMod val="50000"/>
                </a:schemeClr>
              </a:solidFill>
            </a:endParaRPr>
          </a:p>
        </p:txBody>
      </p:sp>
      <p:sp>
        <p:nvSpPr>
          <p:cNvPr id="8" name="Title 7"/>
          <p:cNvSpPr txBox="1">
            <a:spLocks noGrp="1"/>
          </p:cNvSpPr>
          <p:nvPr>
            <p:ph type="title"/>
          </p:nvPr>
        </p:nvSpPr>
        <p:spPr>
          <a:xfrm>
            <a:off x="219565" y="0"/>
            <a:ext cx="4822371" cy="1089529"/>
          </a:xfrm>
          <a:prstGeom prst="rect">
            <a:avLst/>
          </a:prstGeom>
          <a:solidFill>
            <a:schemeClr val="tx2">
              <a:lumMod val="50000"/>
            </a:schemeClr>
          </a:solidFill>
        </p:spPr>
        <p:txBody>
          <a:bodyPr wrap="square" rtlCol="0">
            <a:spAutoFit/>
          </a:bodyPr>
          <a:lstStyle/>
          <a:p>
            <a:pPr algn="ctr"/>
            <a:r>
              <a:rPr lang="en-US" sz="2400" b="1" dirty="0" smtClean="0">
                <a:solidFill>
                  <a:srgbClr val="FFC000"/>
                </a:solidFill>
                <a:latin typeface="+mn-lt"/>
              </a:rPr>
              <a:t>Depressions and Bipolar Illnesses Lead the World in Disabilities, Burdens and Costs</a:t>
            </a:r>
            <a:endParaRPr lang="en-US" sz="2400" b="1" dirty="0">
              <a:solidFill>
                <a:srgbClr val="FFC000"/>
              </a:solidFill>
              <a:latin typeface="+mn-lt"/>
            </a:endParaRPr>
          </a:p>
        </p:txBody>
      </p:sp>
      <p:pic>
        <p:nvPicPr>
          <p:cNvPr id="7" name="Picture 6"/>
          <p:cNvPicPr>
            <a:picLocks noChangeAspect="1"/>
          </p:cNvPicPr>
          <p:nvPr/>
        </p:nvPicPr>
        <p:blipFill>
          <a:blip r:embed="rId5"/>
          <a:stretch>
            <a:fillRect/>
          </a:stretch>
        </p:blipFill>
        <p:spPr>
          <a:xfrm>
            <a:off x="10359368" y="6040018"/>
            <a:ext cx="1539153" cy="781890"/>
          </a:xfrm>
          <a:prstGeom prst="rect">
            <a:avLst/>
          </a:prstGeom>
        </p:spPr>
      </p:pic>
      <p:sp>
        <p:nvSpPr>
          <p:cNvPr id="12" name="Title 7"/>
          <p:cNvSpPr txBox="1">
            <a:spLocks/>
          </p:cNvSpPr>
          <p:nvPr/>
        </p:nvSpPr>
        <p:spPr>
          <a:xfrm>
            <a:off x="6609478" y="0"/>
            <a:ext cx="4822371" cy="757130"/>
          </a:xfrm>
          <a:prstGeom prst="rect">
            <a:avLst/>
          </a:prstGeom>
          <a:solidFill>
            <a:schemeClr val="tx2">
              <a:lumMod val="5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FFC000"/>
                </a:solidFill>
                <a:latin typeface="+mn-lt"/>
              </a:rPr>
              <a:t>Suicide Death Rates Have Not Improved, Even Increasing </a:t>
            </a:r>
          </a:p>
        </p:txBody>
      </p:sp>
      <p:pic>
        <p:nvPicPr>
          <p:cNvPr id="13" name="Content Placeholder 9"/>
          <p:cNvPicPr>
            <a:picLocks noGrp="1" noChangeAspect="1"/>
          </p:cNvPicPr>
          <p:nvPr>
            <p:ph sz="half" idx="1"/>
          </p:nvPr>
        </p:nvPicPr>
        <p:blipFill>
          <a:blip r:embed="rId6"/>
          <a:stretch>
            <a:fillRect/>
          </a:stretch>
        </p:blipFill>
        <p:spPr>
          <a:xfrm>
            <a:off x="6368142" y="1261204"/>
            <a:ext cx="4862321" cy="3965557"/>
          </a:xfrm>
          <a:prstGeom prst="rect">
            <a:avLst/>
          </a:prstGeom>
        </p:spPr>
      </p:pic>
      <p:sp>
        <p:nvSpPr>
          <p:cNvPr id="15" name="Rectangle 14"/>
          <p:cNvSpPr/>
          <p:nvPr/>
        </p:nvSpPr>
        <p:spPr>
          <a:xfrm>
            <a:off x="6609478" y="5487155"/>
            <a:ext cx="5063637" cy="707886"/>
          </a:xfrm>
          <a:prstGeom prst="rect">
            <a:avLst/>
          </a:prstGeom>
        </p:spPr>
        <p:txBody>
          <a:bodyPr wrap="square">
            <a:spAutoFit/>
          </a:bodyPr>
          <a:lstStyle/>
          <a:p>
            <a:pPr marL="395288" lvl="1" indent="-285750">
              <a:buFont typeface="Arial" pitchFamily="34" charset="0"/>
              <a:buChar char="•"/>
            </a:pPr>
            <a:r>
              <a:rPr lang="en-US" sz="2000" b="1" dirty="0" smtClean="0">
                <a:solidFill>
                  <a:schemeClr val="tx2">
                    <a:lumMod val="50000"/>
                  </a:schemeClr>
                </a:solidFill>
              </a:rPr>
              <a:t>75% - 80% of suicide deaths linked with depressions</a:t>
            </a:r>
            <a:endParaRPr lang="en-US" sz="2000" b="1" dirty="0">
              <a:solidFill>
                <a:schemeClr val="tx2">
                  <a:lumMod val="50000"/>
                </a:schemeClr>
              </a:solidFill>
            </a:endParaRPr>
          </a:p>
        </p:txBody>
      </p:sp>
    </p:spTree>
    <p:extLst>
      <p:ext uri="{BB962C8B-B14F-4D97-AF65-F5344CB8AC3E}">
        <p14:creationId xmlns:p14="http://schemas.microsoft.com/office/powerpoint/2010/main" val="31407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81000"/>
            <a:ext cx="12192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u="sng" dirty="0">
              <a:solidFill>
                <a:schemeClr val="accent1">
                  <a:lumMod val="50000"/>
                </a:schemeClr>
              </a:solidFill>
            </a:endParaRPr>
          </a:p>
        </p:txBody>
      </p:sp>
      <p:sp>
        <p:nvSpPr>
          <p:cNvPr id="10" name="Title 1"/>
          <p:cNvSpPr txBox="1">
            <a:spLocks/>
          </p:cNvSpPr>
          <p:nvPr/>
        </p:nvSpPr>
        <p:spPr>
          <a:xfrm>
            <a:off x="268515" y="0"/>
            <a:ext cx="11938000" cy="1143000"/>
          </a:xfrm>
          <a:prstGeom prst="rect">
            <a:avLst/>
          </a:prstGeom>
        </p:spPr>
        <p:txBody>
          <a:bodyPr/>
          <a:lstStyle>
            <a:lvl1pPr algn="ctr" defTabSz="457200" rtl="0" eaLnBrk="1" latinLnBrk="0" hangingPunct="1">
              <a:spcBef>
                <a:spcPct val="0"/>
              </a:spcBef>
              <a:buNone/>
              <a:defRPr sz="3600" kern="1200">
                <a:solidFill>
                  <a:schemeClr val="tx1"/>
                </a:solidFill>
                <a:latin typeface="+mj-lt"/>
                <a:ea typeface="+mj-ea"/>
                <a:cs typeface="+mj-cs"/>
              </a:defRPr>
            </a:lvl1pPr>
          </a:lstStyle>
          <a:p>
            <a:endParaRPr lang="en-US" b="1" dirty="0" smtClean="0">
              <a:solidFill>
                <a:schemeClr val="tx2"/>
              </a:solidFill>
            </a:endParaRPr>
          </a:p>
        </p:txBody>
      </p:sp>
      <p:sp>
        <p:nvSpPr>
          <p:cNvPr id="8" name="TextBox 7"/>
          <p:cNvSpPr txBox="1"/>
          <p:nvPr/>
        </p:nvSpPr>
        <p:spPr>
          <a:xfrm>
            <a:off x="1" y="-131296"/>
            <a:ext cx="12246244" cy="1938992"/>
          </a:xfrm>
          <a:prstGeom prst="rect">
            <a:avLst/>
          </a:prstGeom>
          <a:solidFill>
            <a:schemeClr val="tx2">
              <a:lumMod val="50000"/>
            </a:schemeClr>
          </a:solidFill>
        </p:spPr>
        <p:txBody>
          <a:bodyPr wrap="square" rtlCol="0">
            <a:spAutoFit/>
          </a:bodyPr>
          <a:lstStyle/>
          <a:p>
            <a:pPr algn="ctr"/>
            <a:r>
              <a:rPr lang="en-US" sz="4000" b="1" dirty="0" smtClean="0">
                <a:solidFill>
                  <a:srgbClr val="FFC000"/>
                </a:solidFill>
              </a:rPr>
              <a:t>Key Reasons</a:t>
            </a:r>
            <a:r>
              <a:rPr lang="en-US" sz="4000" b="1" dirty="0">
                <a:solidFill>
                  <a:srgbClr val="FFC000"/>
                </a:solidFill>
              </a:rPr>
              <a:t>: </a:t>
            </a:r>
            <a:endParaRPr lang="en-US" sz="4000" b="1" dirty="0" smtClean="0">
              <a:solidFill>
                <a:srgbClr val="FFC000"/>
              </a:solidFill>
            </a:endParaRPr>
          </a:p>
          <a:p>
            <a:pPr algn="ctr"/>
            <a:r>
              <a:rPr lang="en-US" sz="4000" b="1" dirty="0" smtClean="0">
                <a:solidFill>
                  <a:srgbClr val="FFC000"/>
                </a:solidFill>
              </a:rPr>
              <a:t>Multiple Causes and Co-Occurrences</a:t>
            </a:r>
          </a:p>
          <a:p>
            <a:pPr algn="ctr"/>
            <a:r>
              <a:rPr lang="en-US" sz="4000" b="1" dirty="0" smtClean="0">
                <a:solidFill>
                  <a:srgbClr val="FFC000"/>
                </a:solidFill>
              </a:rPr>
              <a:t> </a:t>
            </a:r>
            <a:endParaRPr lang="en-US" sz="4000" b="1" dirty="0">
              <a:solidFill>
                <a:srgbClr val="FFC000"/>
              </a:solidFill>
            </a:endParaRPr>
          </a:p>
        </p:txBody>
      </p:sp>
      <p:sp>
        <p:nvSpPr>
          <p:cNvPr id="11" name="Content Placeholder 4"/>
          <p:cNvSpPr txBox="1">
            <a:spLocks/>
          </p:cNvSpPr>
          <p:nvPr/>
        </p:nvSpPr>
        <p:spPr>
          <a:xfrm>
            <a:off x="552451" y="1295400"/>
            <a:ext cx="5204114" cy="5525281"/>
          </a:xfrm>
          <a:prstGeom prst="rect">
            <a:avLst/>
          </a:prstGeom>
          <a:solidFill>
            <a:schemeClr val="accent1">
              <a:lumMod val="40000"/>
              <a:lumOff val="60000"/>
            </a:schemeClr>
          </a:solidFill>
          <a:ln>
            <a:no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600" b="1" dirty="0" smtClean="0">
                <a:solidFill>
                  <a:schemeClr val="tx2">
                    <a:lumMod val="75000"/>
                  </a:schemeClr>
                </a:solidFill>
              </a:rPr>
              <a:t>Brain Genetic, Epigenetic, Pharmcokinetic,  Pharmacodynamic and Neural Circuitry alterations </a:t>
            </a:r>
          </a:p>
          <a:p>
            <a:pPr lvl="1"/>
            <a:r>
              <a:rPr lang="en-US" sz="2600" b="1" dirty="0" smtClean="0">
                <a:solidFill>
                  <a:schemeClr val="tx2">
                    <a:lumMod val="75000"/>
                  </a:schemeClr>
                </a:solidFill>
              </a:rPr>
              <a:t>Serotonin, Norepinephrine, Dopamine,  Acetylcholine, </a:t>
            </a:r>
            <a:r>
              <a:rPr lang="en-US" sz="2600" b="1" dirty="0" smtClean="0">
                <a:solidFill>
                  <a:schemeClr val="tx2">
                    <a:lumMod val="75000"/>
                  </a:schemeClr>
                </a:solidFill>
              </a:rPr>
              <a:t>Glutamatergic</a:t>
            </a:r>
            <a:r>
              <a:rPr lang="en-US" sz="2600" b="1" dirty="0">
                <a:solidFill>
                  <a:schemeClr val="tx2">
                    <a:lumMod val="75000"/>
                  </a:schemeClr>
                </a:solidFill>
              </a:rPr>
              <a:t> </a:t>
            </a:r>
            <a:r>
              <a:rPr lang="en-US" sz="2600" b="1" dirty="0" smtClean="0">
                <a:solidFill>
                  <a:schemeClr val="tx2">
                    <a:lumMod val="75000"/>
                  </a:schemeClr>
                </a:solidFill>
              </a:rPr>
              <a:t>(Ketamine), </a:t>
            </a:r>
            <a:r>
              <a:rPr lang="en-US" sz="2600" b="1" dirty="0" smtClean="0">
                <a:solidFill>
                  <a:schemeClr val="tx2">
                    <a:lumMod val="75000"/>
                  </a:schemeClr>
                </a:solidFill>
              </a:rPr>
              <a:t>mu-opioids, etc.</a:t>
            </a:r>
            <a:endParaRPr lang="en-US" sz="2600" b="1" dirty="0">
              <a:solidFill>
                <a:schemeClr val="tx2">
                  <a:lumMod val="75000"/>
                </a:schemeClr>
              </a:solidFill>
            </a:endParaRPr>
          </a:p>
          <a:p>
            <a:pPr lvl="1"/>
            <a:r>
              <a:rPr lang="en-US" sz="2600" b="1" dirty="0" smtClean="0">
                <a:solidFill>
                  <a:schemeClr val="tx2">
                    <a:lumMod val="75000"/>
                  </a:schemeClr>
                </a:solidFill>
              </a:rPr>
              <a:t>Neurotrophins: BDNF, FGF, NGF, FGF2, etc.</a:t>
            </a:r>
          </a:p>
          <a:p>
            <a:r>
              <a:rPr lang="en-US" sz="2600" b="1" dirty="0">
                <a:solidFill>
                  <a:schemeClr val="tx2">
                    <a:lumMod val="75000"/>
                  </a:schemeClr>
                </a:solidFill>
              </a:rPr>
              <a:t>Stress-neuroendocrine </a:t>
            </a:r>
            <a:r>
              <a:rPr lang="en-US" sz="2600" b="1" dirty="0" smtClean="0">
                <a:solidFill>
                  <a:schemeClr val="tx2">
                    <a:lumMod val="75000"/>
                  </a:schemeClr>
                </a:solidFill>
              </a:rPr>
              <a:t>HPA abnormalities</a:t>
            </a:r>
            <a:r>
              <a:rPr lang="en-US" sz="2600" b="1" dirty="0">
                <a:solidFill>
                  <a:schemeClr val="tx2">
                    <a:lumMod val="75000"/>
                  </a:schemeClr>
                </a:solidFill>
              </a:rPr>
              <a:t>, hypercortisolemia</a:t>
            </a:r>
          </a:p>
          <a:p>
            <a:r>
              <a:rPr lang="en-US" sz="2600" b="1" dirty="0" smtClean="0">
                <a:solidFill>
                  <a:schemeClr val="tx2">
                    <a:lumMod val="75000"/>
                  </a:schemeClr>
                </a:solidFill>
              </a:rPr>
              <a:t>Chronophysiology </a:t>
            </a:r>
            <a:r>
              <a:rPr lang="en-US" sz="2600" b="1" dirty="0" smtClean="0">
                <a:solidFill>
                  <a:schemeClr val="tx2">
                    <a:lumMod val="75000"/>
                  </a:schemeClr>
                </a:solidFill>
              </a:rPr>
              <a:t>(Biological rhythms) and </a:t>
            </a:r>
            <a:r>
              <a:rPr lang="en-US" sz="2600" b="1" dirty="0" smtClean="0">
                <a:solidFill>
                  <a:schemeClr val="tx2">
                    <a:lumMod val="75000"/>
                  </a:schemeClr>
                </a:solidFill>
              </a:rPr>
              <a:t>clock gene dysregulation</a:t>
            </a:r>
          </a:p>
          <a:p>
            <a:r>
              <a:rPr lang="en-US" sz="2600" b="1" dirty="0" smtClean="0">
                <a:solidFill>
                  <a:schemeClr val="tx2">
                    <a:lumMod val="75000"/>
                  </a:schemeClr>
                </a:solidFill>
              </a:rPr>
              <a:t>Sleep apnea</a:t>
            </a:r>
          </a:p>
          <a:p>
            <a:r>
              <a:rPr lang="en-US" sz="2600" b="1" dirty="0" smtClean="0">
                <a:solidFill>
                  <a:schemeClr val="tx2">
                    <a:lumMod val="75000"/>
                  </a:schemeClr>
                </a:solidFill>
              </a:rPr>
              <a:t>Inflammatory: interleukins, cytokines </a:t>
            </a:r>
          </a:p>
          <a:p>
            <a:pPr lvl="1"/>
            <a:r>
              <a:rPr lang="en-US" sz="2200" b="1" dirty="0" smtClean="0">
                <a:solidFill>
                  <a:schemeClr val="tx2">
                    <a:lumMod val="75000"/>
                  </a:schemeClr>
                </a:solidFill>
              </a:rPr>
              <a:t>IL-1, IL-6, TNF-alpha, CRP, etc.</a:t>
            </a:r>
          </a:p>
          <a:p>
            <a:endParaRPr lang="en-US" sz="2400" b="1" dirty="0" smtClean="0">
              <a:solidFill>
                <a:schemeClr val="tx2">
                  <a:lumMod val="75000"/>
                </a:schemeClr>
              </a:solidFill>
            </a:endParaRPr>
          </a:p>
          <a:p>
            <a:endParaRPr lang="en-US" b="1" dirty="0" smtClean="0">
              <a:solidFill>
                <a:schemeClr val="tx2">
                  <a:lumMod val="75000"/>
                </a:schemeClr>
              </a:solidFill>
            </a:endParaRPr>
          </a:p>
        </p:txBody>
      </p:sp>
      <p:sp>
        <p:nvSpPr>
          <p:cNvPr id="15" name="Content Placeholder 5"/>
          <p:cNvSpPr txBox="1">
            <a:spLocks/>
          </p:cNvSpPr>
          <p:nvPr/>
        </p:nvSpPr>
        <p:spPr>
          <a:xfrm>
            <a:off x="6237515" y="1352549"/>
            <a:ext cx="5384800" cy="5468132"/>
          </a:xfrm>
          <a:prstGeom prst="rect">
            <a:avLst/>
          </a:prstGeom>
          <a:solidFill>
            <a:schemeClr val="accent4">
              <a:lumMod val="60000"/>
              <a:lumOff val="40000"/>
            </a:schemeClr>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9600" b="1" dirty="0" smtClean="0">
                <a:solidFill>
                  <a:schemeClr val="tx2">
                    <a:lumMod val="75000"/>
                  </a:schemeClr>
                </a:solidFill>
              </a:rPr>
              <a:t>Traumatic </a:t>
            </a:r>
            <a:r>
              <a:rPr lang="en-US" sz="9600" b="1" dirty="0" smtClean="0">
                <a:solidFill>
                  <a:schemeClr val="tx2">
                    <a:lumMod val="75000"/>
                  </a:schemeClr>
                </a:solidFill>
              </a:rPr>
              <a:t>Brain Injury (TBI, mTBI)</a:t>
            </a:r>
          </a:p>
          <a:p>
            <a:r>
              <a:rPr lang="en-US" sz="9600" b="1" dirty="0">
                <a:solidFill>
                  <a:schemeClr val="tx2">
                    <a:lumMod val="75000"/>
                  </a:schemeClr>
                </a:solidFill>
              </a:rPr>
              <a:t>Epilepsy, seizure disorders</a:t>
            </a:r>
          </a:p>
          <a:p>
            <a:r>
              <a:rPr lang="en-US" sz="9600" b="1" dirty="0" smtClean="0">
                <a:solidFill>
                  <a:schemeClr val="tx2">
                    <a:lumMod val="75000"/>
                  </a:schemeClr>
                </a:solidFill>
              </a:rPr>
              <a:t>Post-Traumatic </a:t>
            </a:r>
            <a:r>
              <a:rPr lang="en-US" sz="9600" b="1" dirty="0" smtClean="0">
                <a:solidFill>
                  <a:schemeClr val="tx2">
                    <a:lumMod val="75000"/>
                  </a:schemeClr>
                </a:solidFill>
              </a:rPr>
              <a:t>Stress (PTS)</a:t>
            </a:r>
          </a:p>
          <a:p>
            <a:r>
              <a:rPr lang="en-US" sz="9600" b="1" dirty="0">
                <a:solidFill>
                  <a:schemeClr val="tx2">
                    <a:lumMod val="75000"/>
                  </a:schemeClr>
                </a:solidFill>
              </a:rPr>
              <a:t>Alcohol and Substance Abuse</a:t>
            </a:r>
          </a:p>
          <a:p>
            <a:r>
              <a:rPr lang="en-US" sz="9600" b="1" dirty="0">
                <a:solidFill>
                  <a:schemeClr val="tx2">
                    <a:lumMod val="75000"/>
                  </a:schemeClr>
                </a:solidFill>
              </a:rPr>
              <a:t>Brain Developmental Disorders, e.g., autism</a:t>
            </a:r>
          </a:p>
          <a:p>
            <a:r>
              <a:rPr lang="en-US" sz="9600" b="1" dirty="0">
                <a:solidFill>
                  <a:schemeClr val="tx2">
                    <a:lumMod val="75000"/>
                  </a:schemeClr>
                </a:solidFill>
              </a:rPr>
              <a:t>Brain Degenerative Disorders</a:t>
            </a:r>
          </a:p>
          <a:p>
            <a:pPr lvl="1"/>
            <a:r>
              <a:rPr lang="en-US" sz="6400" b="1" dirty="0">
                <a:solidFill>
                  <a:schemeClr val="tx2">
                    <a:lumMod val="75000"/>
                  </a:schemeClr>
                </a:solidFill>
              </a:rPr>
              <a:t>Alzheimer’s, Parkinson’s, Multiple Sclerosis</a:t>
            </a:r>
          </a:p>
          <a:p>
            <a:r>
              <a:rPr lang="en-US" sz="9600" b="1" dirty="0" smtClean="0">
                <a:solidFill>
                  <a:schemeClr val="tx2">
                    <a:lumMod val="75000"/>
                  </a:schemeClr>
                </a:solidFill>
              </a:rPr>
              <a:t>Brain pain regulatory circuits altered</a:t>
            </a:r>
            <a:endParaRPr lang="en-US" sz="9600" b="1" dirty="0" smtClean="0">
              <a:solidFill>
                <a:schemeClr val="tx2">
                  <a:lumMod val="75000"/>
                </a:schemeClr>
              </a:solidFill>
            </a:endParaRPr>
          </a:p>
          <a:p>
            <a:r>
              <a:rPr lang="en-US" sz="9600" b="1" dirty="0" smtClean="0">
                <a:solidFill>
                  <a:schemeClr val="tx2">
                    <a:lumMod val="75000"/>
                  </a:schemeClr>
                </a:solidFill>
              </a:rPr>
              <a:t>Cancers</a:t>
            </a:r>
            <a:r>
              <a:rPr lang="en-US" sz="9600" b="1" dirty="0">
                <a:solidFill>
                  <a:schemeClr val="tx2">
                    <a:lumMod val="75000"/>
                  </a:schemeClr>
                </a:solidFill>
              </a:rPr>
              <a:t>, Diabetes, Cardiovascular Illnesses (“Inflammatory”?) </a:t>
            </a:r>
          </a:p>
          <a:p>
            <a:r>
              <a:rPr lang="en-US" sz="9600" b="1" dirty="0" smtClean="0">
                <a:solidFill>
                  <a:schemeClr val="tx2">
                    <a:lumMod val="75000"/>
                  </a:schemeClr>
                </a:solidFill>
              </a:rPr>
              <a:t>Nutritional/metabolic </a:t>
            </a:r>
            <a:r>
              <a:rPr lang="en-US" sz="9600" b="1" dirty="0">
                <a:solidFill>
                  <a:schemeClr val="tx2">
                    <a:lumMod val="75000"/>
                  </a:schemeClr>
                </a:solidFill>
              </a:rPr>
              <a:t>d</a:t>
            </a:r>
            <a:r>
              <a:rPr lang="en-US" sz="9600" b="1" dirty="0" smtClean="0">
                <a:solidFill>
                  <a:schemeClr val="tx2">
                    <a:lumMod val="75000"/>
                  </a:schemeClr>
                </a:solidFill>
              </a:rPr>
              <a:t>ysregulation</a:t>
            </a:r>
          </a:p>
          <a:p>
            <a:pPr lvl="1"/>
            <a:r>
              <a:rPr lang="en-US" sz="6400" b="1" dirty="0" smtClean="0">
                <a:solidFill>
                  <a:schemeClr val="tx2">
                    <a:lumMod val="75000"/>
                  </a:schemeClr>
                </a:solidFill>
              </a:rPr>
              <a:t>Insulin Resistance</a:t>
            </a:r>
          </a:p>
          <a:p>
            <a:pPr lvl="1"/>
            <a:r>
              <a:rPr lang="en-US" sz="6400" b="1" dirty="0" smtClean="0">
                <a:solidFill>
                  <a:schemeClr val="tx2">
                    <a:lumMod val="75000"/>
                  </a:schemeClr>
                </a:solidFill>
              </a:rPr>
              <a:t>Folate, Vitamin D deficiency,</a:t>
            </a:r>
            <a:endParaRPr lang="en-US" sz="6400" b="1" dirty="0">
              <a:solidFill>
                <a:schemeClr val="tx2">
                  <a:lumMod val="75000"/>
                </a:schemeClr>
              </a:solidFill>
            </a:endParaRPr>
          </a:p>
          <a:p>
            <a:pPr lvl="1"/>
            <a:r>
              <a:rPr lang="en-US" sz="6400" b="1" dirty="0" smtClean="0">
                <a:solidFill>
                  <a:schemeClr val="tx2">
                    <a:lumMod val="75000"/>
                  </a:schemeClr>
                </a:solidFill>
              </a:rPr>
              <a:t>Tryptophan deficiencies</a:t>
            </a:r>
          </a:p>
          <a:p>
            <a:r>
              <a:rPr lang="en-US" sz="9600" b="1" dirty="0" smtClean="0">
                <a:solidFill>
                  <a:schemeClr val="tx2">
                    <a:lumMod val="75000"/>
                  </a:schemeClr>
                </a:solidFill>
              </a:rPr>
              <a:t>Microbiome alterations?  </a:t>
            </a:r>
            <a:endParaRPr lang="en-US" sz="9600" b="1" dirty="0" smtClean="0">
              <a:solidFill>
                <a:schemeClr val="tx2">
                  <a:lumMod val="75000"/>
                </a:schemeClr>
              </a:solidFill>
            </a:endParaRPr>
          </a:p>
          <a:p>
            <a:r>
              <a:rPr lang="en-US" sz="9600" b="1" dirty="0" smtClean="0">
                <a:solidFill>
                  <a:schemeClr val="tx2">
                    <a:lumMod val="75000"/>
                  </a:schemeClr>
                </a:solidFill>
              </a:rPr>
              <a:t>Others…</a:t>
            </a:r>
          </a:p>
          <a:p>
            <a:pPr lvl="1"/>
            <a:endParaRPr lang="en-US" sz="2200" b="1" dirty="0">
              <a:solidFill>
                <a:schemeClr val="tx2">
                  <a:lumMod val="75000"/>
                </a:schemeClr>
              </a:solidFill>
            </a:endParaRPr>
          </a:p>
          <a:p>
            <a:pPr lvl="1"/>
            <a:endParaRPr lang="en-US" b="1" dirty="0" smtClean="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10492033" y="5120714"/>
            <a:ext cx="1699967" cy="1699967"/>
          </a:xfrm>
          <a:prstGeom prst="rect">
            <a:avLst/>
          </a:prstGeom>
        </p:spPr>
      </p:pic>
    </p:spTree>
    <p:extLst>
      <p:ext uri="{BB962C8B-B14F-4D97-AF65-F5344CB8AC3E}">
        <p14:creationId xmlns:p14="http://schemas.microsoft.com/office/powerpoint/2010/main" val="228265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a:solidFill>
            <a:schemeClr val="tx2">
              <a:lumMod val="50000"/>
            </a:schemeClr>
          </a:solidFill>
        </p:spPr>
        <p:txBody>
          <a:bodyPr/>
          <a:lstStyle/>
          <a:p>
            <a:pPr algn="ctr"/>
            <a:r>
              <a:rPr lang="en-US" b="1" dirty="0" smtClean="0">
                <a:solidFill>
                  <a:srgbClr val="FFC000"/>
                </a:solidFill>
                <a:latin typeface="+mn-lt"/>
              </a:rPr>
              <a:t>“One-Size Treatment’ Will Never Fit All…”</a:t>
            </a:r>
            <a:endParaRPr lang="en-US" b="1" dirty="0">
              <a:solidFill>
                <a:srgbClr val="FFC000"/>
              </a:solidFill>
              <a:latin typeface="+mn-lt"/>
            </a:endParaRPr>
          </a:p>
        </p:txBody>
      </p:sp>
      <p:pic>
        <p:nvPicPr>
          <p:cNvPr id="5" name="Picture 4"/>
          <p:cNvPicPr>
            <a:picLocks noChangeAspect="1" noChangeArrowheads="1"/>
          </p:cNvPicPr>
          <p:nvPr/>
        </p:nvPicPr>
        <p:blipFill>
          <a:blip r:embed="rId3" cstate="print"/>
          <a:srcRect/>
          <a:stretch>
            <a:fillRect/>
          </a:stretch>
        </p:blipFill>
        <p:spPr bwMode="auto">
          <a:xfrm>
            <a:off x="387362" y="1933724"/>
            <a:ext cx="5314236" cy="39624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05775" y="5619750"/>
            <a:ext cx="5277410" cy="1143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50000"/>
                  </a:schemeClr>
                </a:solidFill>
              </a:rPr>
              <a:t>“Of course you feel great!  </a:t>
            </a:r>
            <a:br>
              <a:rPr lang="en-US" sz="2400" b="1" dirty="0">
                <a:solidFill>
                  <a:schemeClr val="tx2">
                    <a:lumMod val="50000"/>
                  </a:schemeClr>
                </a:solidFill>
              </a:rPr>
            </a:br>
            <a:r>
              <a:rPr lang="en-US" sz="2400" b="1" dirty="0">
                <a:solidFill>
                  <a:schemeClr val="tx2">
                    <a:lumMod val="50000"/>
                  </a:schemeClr>
                </a:solidFill>
              </a:rPr>
              <a:t>These things are loaded with a</a:t>
            </a:r>
            <a:r>
              <a:rPr lang="en-US" sz="2400" b="1" dirty="0" smtClean="0">
                <a:solidFill>
                  <a:schemeClr val="tx2">
                    <a:lumMod val="50000"/>
                  </a:schemeClr>
                </a:solidFill>
              </a:rPr>
              <a:t>ntidepressants”</a:t>
            </a:r>
            <a:endParaRPr lang="en-US" sz="2400" b="1" dirty="0">
              <a:solidFill>
                <a:schemeClr val="tx2">
                  <a:lumMod val="50000"/>
                </a:schemeClr>
              </a:solidFill>
            </a:endParaRPr>
          </a:p>
        </p:txBody>
      </p:sp>
      <p:pic>
        <p:nvPicPr>
          <p:cNvPr id="8" name="Picture 2" descr="img023"/>
          <p:cNvPicPr>
            <a:picLocks noGrp="1" noChangeAspect="1" noChangeArrowheads="1"/>
          </p:cNvPicPr>
          <p:nvPr>
            <p:ph sz="half" idx="2"/>
          </p:nvPr>
        </p:nvPicPr>
        <p:blipFill rotWithShape="1">
          <a:blip r:embed="rId4" cstate="print">
            <a:lum bright="12000" contrast="-6000"/>
            <a:extLst>
              <a:ext uri="{28A0092B-C50C-407E-A947-70E740481C1C}">
                <a14:useLocalDpi xmlns:a14="http://schemas.microsoft.com/office/drawing/2010/main" val="0"/>
              </a:ext>
            </a:extLst>
          </a:blip>
          <a:srcRect l="10743" r="11093" b="22281"/>
          <a:stretch/>
        </p:blipFill>
        <p:spPr>
          <a:xfrm>
            <a:off x="6830863" y="1741995"/>
            <a:ext cx="4645742" cy="413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ctangle 9"/>
          <p:cNvSpPr/>
          <p:nvPr/>
        </p:nvSpPr>
        <p:spPr>
          <a:xfrm>
            <a:off x="6711885" y="5668879"/>
            <a:ext cx="5071620" cy="1143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50000"/>
                  </a:schemeClr>
                </a:solidFill>
              </a:rPr>
              <a:t>Anti-Inflammatory </a:t>
            </a:r>
            <a:r>
              <a:rPr lang="en-US" sz="2400" b="1" dirty="0">
                <a:solidFill>
                  <a:schemeClr val="tx2">
                    <a:lumMod val="50000"/>
                  </a:schemeClr>
                </a:solidFill>
              </a:rPr>
              <a:t>t</a:t>
            </a:r>
            <a:r>
              <a:rPr lang="en-US" sz="2400" b="1" dirty="0" smtClean="0">
                <a:solidFill>
                  <a:schemeClr val="tx2">
                    <a:lumMod val="50000"/>
                  </a:schemeClr>
                </a:solidFill>
              </a:rPr>
              <a:t>reatments  “personalized” for selected appropriate patients</a:t>
            </a:r>
            <a:endParaRPr lang="en-US" sz="2400" b="1" dirty="0">
              <a:solidFill>
                <a:schemeClr val="tx2">
                  <a:lumMod val="50000"/>
                </a:schemeClr>
              </a:solidFill>
            </a:endParaRPr>
          </a:p>
        </p:txBody>
      </p:sp>
      <p:sp>
        <p:nvSpPr>
          <p:cNvPr id="12" name="TextBox 11"/>
          <p:cNvSpPr txBox="1"/>
          <p:nvPr/>
        </p:nvSpPr>
        <p:spPr>
          <a:xfrm>
            <a:off x="1430449" y="1116120"/>
            <a:ext cx="3228063" cy="523220"/>
          </a:xfrm>
          <a:prstGeom prst="rect">
            <a:avLst/>
          </a:prstGeom>
          <a:noFill/>
        </p:spPr>
        <p:txBody>
          <a:bodyPr wrap="none" rtlCol="0">
            <a:spAutoFit/>
          </a:bodyPr>
          <a:lstStyle/>
          <a:p>
            <a:pPr algn="ctr"/>
            <a:r>
              <a:rPr lang="en-US" sz="2800" dirty="0" smtClean="0"/>
              <a:t>CURRENT SITUATION</a:t>
            </a:r>
            <a:endParaRPr lang="en-US" sz="2800" dirty="0"/>
          </a:p>
        </p:txBody>
      </p:sp>
      <p:sp>
        <p:nvSpPr>
          <p:cNvPr id="15" name="TextBox 14"/>
          <p:cNvSpPr txBox="1"/>
          <p:nvPr/>
        </p:nvSpPr>
        <p:spPr>
          <a:xfrm>
            <a:off x="7740527" y="1116120"/>
            <a:ext cx="2826415" cy="523220"/>
          </a:xfrm>
          <a:prstGeom prst="rect">
            <a:avLst/>
          </a:prstGeom>
          <a:noFill/>
        </p:spPr>
        <p:txBody>
          <a:bodyPr wrap="none" rtlCol="0">
            <a:spAutoFit/>
          </a:bodyPr>
          <a:lstStyle/>
          <a:p>
            <a:pPr algn="ctr"/>
            <a:r>
              <a:rPr lang="en-US" sz="2800" dirty="0" smtClean="0"/>
              <a:t>FUTURE EXAMPLE</a:t>
            </a:r>
            <a:endParaRPr lang="en-US" sz="2800" dirty="0"/>
          </a:p>
        </p:txBody>
      </p:sp>
    </p:spTree>
    <p:extLst>
      <p:ext uri="{BB962C8B-B14F-4D97-AF65-F5344CB8AC3E}">
        <p14:creationId xmlns:p14="http://schemas.microsoft.com/office/powerpoint/2010/main" val="132773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340" y="1231447"/>
            <a:ext cx="6743701" cy="461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12192000" cy="1200329"/>
          </a:xfrm>
          <a:prstGeom prst="rect">
            <a:avLst/>
          </a:prstGeom>
          <a:solidFill>
            <a:schemeClr val="tx2">
              <a:lumMod val="50000"/>
            </a:schemeClr>
          </a:solidFill>
        </p:spPr>
        <p:txBody>
          <a:bodyPr wrap="square" rtlCol="0">
            <a:spAutoFit/>
          </a:bodyPr>
          <a:lstStyle/>
          <a:p>
            <a:pPr algn="ctr"/>
            <a:r>
              <a:rPr lang="en-US" sz="3600" b="1" dirty="0" smtClean="0">
                <a:solidFill>
                  <a:srgbClr val="FFC000"/>
                </a:solidFill>
              </a:rPr>
              <a:t>Networks and Precompetitive Collaborations are Essential for Personalized, Precise Treatment</a:t>
            </a:r>
            <a:endParaRPr lang="en-US" sz="3600" b="1" cap="small" dirty="0">
              <a:solidFill>
                <a:srgbClr val="FFC000"/>
              </a:solidFill>
            </a:endParaRPr>
          </a:p>
        </p:txBody>
      </p:sp>
      <p:sp>
        <p:nvSpPr>
          <p:cNvPr id="2" name="TextBox 1"/>
          <p:cNvSpPr txBox="1"/>
          <p:nvPr/>
        </p:nvSpPr>
        <p:spPr>
          <a:xfrm>
            <a:off x="7515892" y="1432299"/>
            <a:ext cx="2869183" cy="646331"/>
          </a:xfrm>
          <a:prstGeom prst="rect">
            <a:avLst/>
          </a:prstGeom>
          <a:noFill/>
        </p:spPr>
        <p:txBody>
          <a:bodyPr wrap="none" rtlCol="0">
            <a:spAutoFit/>
          </a:bodyPr>
          <a:lstStyle/>
          <a:p>
            <a:r>
              <a:rPr lang="en-US" b="1" dirty="0" smtClean="0"/>
              <a:t>Research to understand the </a:t>
            </a:r>
          </a:p>
          <a:p>
            <a:r>
              <a:rPr lang="en-US" b="1" dirty="0"/>
              <a:t>m</a:t>
            </a:r>
            <a:r>
              <a:rPr lang="en-US" b="1" dirty="0" smtClean="0"/>
              <a:t>ultiple causes</a:t>
            </a:r>
            <a:endParaRPr lang="en-US" b="1" dirty="0"/>
          </a:p>
        </p:txBody>
      </p:sp>
      <p:sp>
        <p:nvSpPr>
          <p:cNvPr id="7" name="TextBox 6"/>
          <p:cNvSpPr txBox="1"/>
          <p:nvPr/>
        </p:nvSpPr>
        <p:spPr>
          <a:xfrm>
            <a:off x="9533176" y="2782670"/>
            <a:ext cx="1690656" cy="646331"/>
          </a:xfrm>
          <a:prstGeom prst="rect">
            <a:avLst/>
          </a:prstGeom>
          <a:noFill/>
        </p:spPr>
        <p:txBody>
          <a:bodyPr wrap="none" rtlCol="0">
            <a:spAutoFit/>
          </a:bodyPr>
          <a:lstStyle/>
          <a:p>
            <a:r>
              <a:rPr lang="en-US" b="1" dirty="0" smtClean="0"/>
              <a:t>Lab tests to tell </a:t>
            </a:r>
          </a:p>
          <a:p>
            <a:r>
              <a:rPr lang="en-US" b="1" dirty="0"/>
              <a:t>t</a:t>
            </a:r>
            <a:r>
              <a:rPr lang="en-US" b="1" dirty="0" smtClean="0"/>
              <a:t>hem apart</a:t>
            </a:r>
            <a:endParaRPr lang="en-US" b="1" dirty="0"/>
          </a:p>
        </p:txBody>
      </p:sp>
      <p:sp>
        <p:nvSpPr>
          <p:cNvPr id="8" name="TextBox 7"/>
          <p:cNvSpPr txBox="1"/>
          <p:nvPr/>
        </p:nvSpPr>
        <p:spPr>
          <a:xfrm>
            <a:off x="8795904" y="4902815"/>
            <a:ext cx="2408929" cy="923330"/>
          </a:xfrm>
          <a:prstGeom prst="rect">
            <a:avLst/>
          </a:prstGeom>
          <a:noFill/>
        </p:spPr>
        <p:txBody>
          <a:bodyPr wrap="none" rtlCol="0">
            <a:spAutoFit/>
          </a:bodyPr>
          <a:lstStyle/>
          <a:p>
            <a:r>
              <a:rPr lang="en-US" b="1" dirty="0" smtClean="0"/>
              <a:t>Clinical Trials to tell </a:t>
            </a:r>
          </a:p>
          <a:p>
            <a:r>
              <a:rPr lang="en-US" b="1" dirty="0"/>
              <a:t>w</a:t>
            </a:r>
            <a:r>
              <a:rPr lang="en-US" b="1" dirty="0" smtClean="0"/>
              <a:t>hich treatments work</a:t>
            </a:r>
          </a:p>
          <a:p>
            <a:r>
              <a:rPr lang="en-US" b="1" dirty="0"/>
              <a:t>f</a:t>
            </a:r>
            <a:r>
              <a:rPr lang="en-US" b="1" dirty="0" smtClean="0"/>
              <a:t>or which</a:t>
            </a:r>
            <a:r>
              <a:rPr lang="en-US" b="1" u="sng" dirty="0" smtClean="0"/>
              <a:t> </a:t>
            </a:r>
            <a:r>
              <a:rPr lang="en-US" b="1" dirty="0" smtClean="0"/>
              <a:t>cause(s)</a:t>
            </a:r>
            <a:endParaRPr lang="en-US" b="1" dirty="0"/>
          </a:p>
        </p:txBody>
      </p:sp>
      <p:sp>
        <p:nvSpPr>
          <p:cNvPr id="9" name="TextBox 8"/>
          <p:cNvSpPr txBox="1"/>
          <p:nvPr/>
        </p:nvSpPr>
        <p:spPr>
          <a:xfrm>
            <a:off x="850884" y="4724400"/>
            <a:ext cx="2451890" cy="923330"/>
          </a:xfrm>
          <a:prstGeom prst="rect">
            <a:avLst/>
          </a:prstGeom>
          <a:noFill/>
        </p:spPr>
        <p:txBody>
          <a:bodyPr wrap="none" rtlCol="0">
            <a:spAutoFit/>
          </a:bodyPr>
          <a:lstStyle/>
          <a:p>
            <a:r>
              <a:rPr lang="en-US" b="1" dirty="0" smtClean="0"/>
              <a:t>Delivering the right</a:t>
            </a:r>
          </a:p>
          <a:p>
            <a:r>
              <a:rPr lang="en-US" b="1" dirty="0"/>
              <a:t>t</a:t>
            </a:r>
            <a:r>
              <a:rPr lang="en-US" b="1" dirty="0" smtClean="0"/>
              <a:t>reatments to the right</a:t>
            </a:r>
          </a:p>
          <a:p>
            <a:r>
              <a:rPr lang="en-US" b="1" dirty="0"/>
              <a:t>p</a:t>
            </a:r>
            <a:r>
              <a:rPr lang="en-US" b="1" dirty="0" smtClean="0"/>
              <a:t>eople at the right time</a:t>
            </a:r>
          </a:p>
        </p:txBody>
      </p:sp>
      <p:sp>
        <p:nvSpPr>
          <p:cNvPr id="10" name="TextBox 9"/>
          <p:cNvSpPr txBox="1"/>
          <p:nvPr/>
        </p:nvSpPr>
        <p:spPr>
          <a:xfrm>
            <a:off x="203200" y="2614725"/>
            <a:ext cx="2312165" cy="646331"/>
          </a:xfrm>
          <a:prstGeom prst="rect">
            <a:avLst/>
          </a:prstGeom>
          <a:noFill/>
        </p:spPr>
        <p:txBody>
          <a:bodyPr wrap="square" rtlCol="0">
            <a:spAutoFit/>
          </a:bodyPr>
          <a:lstStyle/>
          <a:p>
            <a:r>
              <a:rPr lang="en-US" b="1" dirty="0" smtClean="0"/>
              <a:t>“Open Science” across the entire world</a:t>
            </a:r>
            <a:endParaRPr lang="en-US" b="1"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76110"/>
            <a:ext cx="5080984" cy="43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stretch>
            <a:fillRect/>
          </a:stretch>
        </p:blipFill>
        <p:spPr>
          <a:xfrm>
            <a:off x="10511767" y="6076110"/>
            <a:ext cx="1539153" cy="781890"/>
          </a:xfrm>
          <a:prstGeom prst="rect">
            <a:avLst/>
          </a:prstGeom>
        </p:spPr>
      </p:pic>
      <p:pic>
        <p:nvPicPr>
          <p:cNvPr id="13" name="Picture 3" descr="C:\Users\gredenj\AppData\Local\Microsoft\Windows\Temporary Internet Files\Content.IE5\MBY5WT8M\DNA_orbit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801350" y="3026675"/>
            <a:ext cx="1511320" cy="248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5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325563"/>
          </a:xfrm>
          <a:solidFill>
            <a:schemeClr val="tx2">
              <a:lumMod val="50000"/>
            </a:schemeClr>
          </a:solidFill>
        </p:spPr>
        <p:txBody>
          <a:bodyPr>
            <a:noAutofit/>
          </a:bodyPr>
          <a:lstStyle/>
          <a:p>
            <a:pPr algn="ctr"/>
            <a:r>
              <a:rPr lang="en-US" sz="3200" b="1" dirty="0">
                <a:solidFill>
                  <a:srgbClr val="FFC000"/>
                </a:solidFill>
                <a:latin typeface="+mn-lt"/>
              </a:rPr>
              <a:t>National Network of Depression Centers Launched in 2009 </a:t>
            </a:r>
            <a:r>
              <a:rPr lang="en-US" sz="3200" b="1" dirty="0" smtClean="0">
                <a:solidFill>
                  <a:srgbClr val="FFC000"/>
                </a:solidFill>
                <a:latin typeface="+mn-lt"/>
              </a:rPr>
              <a:t> with </a:t>
            </a:r>
            <a:r>
              <a:rPr lang="en-US" sz="3200" b="1" dirty="0">
                <a:solidFill>
                  <a:srgbClr val="FFC000"/>
                </a:solidFill>
                <a:latin typeface="+mn-lt"/>
              </a:rPr>
              <a:t>16 Centers, now 23 </a:t>
            </a:r>
            <a:r>
              <a:rPr lang="en-US" sz="3200" b="1" dirty="0" smtClean="0">
                <a:solidFill>
                  <a:srgbClr val="FFC000"/>
                </a:solidFill>
                <a:latin typeface="+mn-lt"/>
              </a:rPr>
              <a:t>; Six New Centers in Canadian Depression Research Intervention Network (CDRIN) </a:t>
            </a:r>
            <a:endParaRPr lang="en-US" sz="3200" b="1" dirty="0">
              <a:solidFill>
                <a:srgbClr val="FFC000"/>
              </a:solidFill>
              <a:latin typeface="+mn-lt"/>
            </a:endParaRPr>
          </a:p>
        </p:txBody>
      </p:sp>
      <p:grpSp>
        <p:nvGrpSpPr>
          <p:cNvPr id="10" name="Group 2"/>
          <p:cNvGrpSpPr>
            <a:grpSpLocks/>
          </p:cNvGrpSpPr>
          <p:nvPr/>
        </p:nvGrpSpPr>
        <p:grpSpPr bwMode="auto">
          <a:xfrm>
            <a:off x="6329193" y="1920787"/>
            <a:ext cx="5771126" cy="4338870"/>
            <a:chOff x="3634484" y="2462212"/>
            <a:chExt cx="5117010" cy="3894138"/>
          </a:xfrm>
        </p:grpSpPr>
        <p:pic>
          <p:nvPicPr>
            <p:cNvPr id="11" name="Picture 7" descr="map-of-canad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4484" y="2462212"/>
              <a:ext cx="511701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n 11"/>
            <p:cNvSpPr/>
            <p:nvPr/>
          </p:nvSpPr>
          <p:spPr>
            <a:xfrm>
              <a:off x="4003537" y="4704971"/>
              <a:ext cx="242545" cy="20184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3" name="Sun 12"/>
            <p:cNvSpPr/>
            <p:nvPr/>
          </p:nvSpPr>
          <p:spPr>
            <a:xfrm>
              <a:off x="4839359" y="4702610"/>
              <a:ext cx="243418" cy="20184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4" name="Sun 13"/>
            <p:cNvSpPr/>
            <p:nvPr/>
          </p:nvSpPr>
          <p:spPr>
            <a:xfrm>
              <a:off x="6495298" y="5495838"/>
              <a:ext cx="243418" cy="200668"/>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5" name="Sun 14"/>
            <p:cNvSpPr/>
            <p:nvPr/>
          </p:nvSpPr>
          <p:spPr>
            <a:xfrm>
              <a:off x="7350314" y="5505282"/>
              <a:ext cx="241673" cy="20184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6" name="Sun 15"/>
            <p:cNvSpPr/>
            <p:nvPr/>
          </p:nvSpPr>
          <p:spPr>
            <a:xfrm>
              <a:off x="7901713" y="5538333"/>
              <a:ext cx="242545" cy="201849"/>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7" name="Sun 16"/>
            <p:cNvSpPr/>
            <p:nvPr/>
          </p:nvSpPr>
          <p:spPr>
            <a:xfrm>
              <a:off x="5856653" y="5131095"/>
              <a:ext cx="242545" cy="201848"/>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grpSp>
      <p:sp>
        <p:nvSpPr>
          <p:cNvPr id="18" name="Rectangle 2"/>
          <p:cNvSpPr txBox="1">
            <a:spLocks/>
          </p:cNvSpPr>
          <p:nvPr/>
        </p:nvSpPr>
        <p:spPr>
          <a:xfrm>
            <a:off x="10033525" y="1535601"/>
            <a:ext cx="1815578" cy="946342"/>
          </a:xfrm>
          <a:prstGeom prst="rect">
            <a:avLst/>
          </a:prstGeom>
          <a:effectLst>
            <a:outerShdw blurRad="50800" dist="38100" dir="2700000">
              <a:srgbClr val="000000">
                <a:alpha val="43000"/>
              </a:srgb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CA" sz="2400" dirty="0" smtClean="0">
                <a:solidFill>
                  <a:srgbClr val="558ED5"/>
                </a:solidFill>
                <a:latin typeface="Calibri" charset="0"/>
              </a:rPr>
              <a:t>     </a:t>
            </a:r>
            <a:r>
              <a:rPr lang="en-CA" sz="4500" b="1" dirty="0" smtClean="0">
                <a:solidFill>
                  <a:srgbClr val="558ED5"/>
                </a:solidFill>
                <a:latin typeface="Calibri" charset="0"/>
              </a:rPr>
              <a:t>CDRIN:</a:t>
            </a:r>
            <a:r>
              <a:rPr lang="en-CA" sz="3200" b="1" dirty="0" smtClean="0">
                <a:solidFill>
                  <a:srgbClr val="558ED5"/>
                </a:solidFill>
                <a:latin typeface="Calibri" charset="0"/>
              </a:rPr>
              <a:t> </a:t>
            </a:r>
            <a:r>
              <a:rPr lang="en-CA" sz="2300" dirty="0" smtClean="0">
                <a:solidFill>
                  <a:srgbClr val="558ED5"/>
                </a:solidFill>
                <a:latin typeface="Calibri" charset="0"/>
              </a:rPr>
              <a:t>Canadian Depression Research Intervention Network</a:t>
            </a:r>
            <a:endParaRPr lang="en-US" sz="2300" dirty="0">
              <a:solidFill>
                <a:srgbClr val="558ED5"/>
              </a:solidFill>
              <a:latin typeface="Calibri" charset="0"/>
            </a:endParaRPr>
          </a:p>
        </p:txBody>
      </p:sp>
      <p:sp>
        <p:nvSpPr>
          <p:cNvPr id="2" name="Rectangle 1"/>
          <p:cNvSpPr/>
          <p:nvPr/>
        </p:nvSpPr>
        <p:spPr>
          <a:xfrm>
            <a:off x="1709958" y="5549347"/>
            <a:ext cx="3001912" cy="954107"/>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23 Centers in USA, </a:t>
            </a:r>
          </a:p>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500+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members</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Rectangle 18"/>
          <p:cNvSpPr/>
          <p:nvPr/>
        </p:nvSpPr>
        <p:spPr>
          <a:xfrm>
            <a:off x="7043000" y="5492639"/>
            <a:ext cx="1920719"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6 in Canada</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2015199" y="6503454"/>
            <a:ext cx="8232062" cy="400110"/>
          </a:xfrm>
          <a:prstGeom prst="rect">
            <a:avLst/>
          </a:prstGeom>
          <a:noFill/>
        </p:spPr>
        <p:txBody>
          <a:bodyPr wrap="none" rtlCol="0">
            <a:spAutoFit/>
          </a:bodyPr>
          <a:lstStyle/>
          <a:p>
            <a:pPr algn="ctr"/>
            <a:r>
              <a:rPr lang="en-US" sz="2000" dirty="0" smtClean="0"/>
              <a:t>“A Center of Excellence for Mood Disorders within 200 miles of every person”</a:t>
            </a:r>
            <a:endParaRPr lang="en-US" sz="2000" dirty="0"/>
          </a:p>
        </p:txBody>
      </p:sp>
      <p:pic>
        <p:nvPicPr>
          <p:cNvPr id="20" name="Picture 19"/>
          <p:cNvPicPr>
            <a:picLocks noChangeAspect="1"/>
          </p:cNvPicPr>
          <p:nvPr/>
        </p:nvPicPr>
        <p:blipFill>
          <a:blip r:embed="rId4"/>
          <a:stretch>
            <a:fillRect/>
          </a:stretch>
        </p:blipFill>
        <p:spPr>
          <a:xfrm>
            <a:off x="13036" y="2788808"/>
            <a:ext cx="6140395" cy="2703831"/>
          </a:xfrm>
          <a:prstGeom prst="rect">
            <a:avLst/>
          </a:prstGeom>
        </p:spPr>
      </p:pic>
      <p:pic>
        <p:nvPicPr>
          <p:cNvPr id="21" name="Picture 20"/>
          <p:cNvPicPr>
            <a:picLocks noChangeAspect="1"/>
          </p:cNvPicPr>
          <p:nvPr/>
        </p:nvPicPr>
        <p:blipFill>
          <a:blip r:embed="rId5"/>
          <a:stretch>
            <a:fillRect/>
          </a:stretch>
        </p:blipFill>
        <p:spPr>
          <a:xfrm>
            <a:off x="4068394" y="2090998"/>
            <a:ext cx="1373641" cy="697810"/>
          </a:xfrm>
          <a:prstGeom prst="rect">
            <a:avLst/>
          </a:prstGeom>
        </p:spPr>
      </p:pic>
    </p:spTree>
    <p:extLst>
      <p:ext uri="{BB962C8B-B14F-4D97-AF65-F5344CB8AC3E}">
        <p14:creationId xmlns:p14="http://schemas.microsoft.com/office/powerpoint/2010/main" val="413358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1123950"/>
          </a:xfrm>
        </p:spPr>
        <p:txBody>
          <a:bodyPr>
            <a:noAutofit/>
          </a:bodyPr>
          <a:lstStyle/>
          <a:p>
            <a:pPr algn="ctr"/>
            <a:r>
              <a:rPr lang="en-US" b="1" dirty="0" smtClean="0">
                <a:solidFill>
                  <a:schemeClr val="accent1">
                    <a:lumMod val="75000"/>
                  </a:schemeClr>
                </a:solidFill>
                <a:latin typeface="+mn-lt"/>
                <a:ea typeface="+mn-ea"/>
                <a:cs typeface="+mn-cs"/>
              </a:rPr>
              <a:t>Proof </a:t>
            </a:r>
            <a:r>
              <a:rPr lang="en-US" b="1" dirty="0">
                <a:solidFill>
                  <a:schemeClr val="accent1">
                    <a:lumMod val="75000"/>
                  </a:schemeClr>
                </a:solidFill>
                <a:latin typeface="+mn-lt"/>
                <a:ea typeface="+mn-ea"/>
                <a:cs typeface="+mn-cs"/>
              </a:rPr>
              <a:t>of </a:t>
            </a:r>
            <a:r>
              <a:rPr lang="en-US" b="1" dirty="0" smtClean="0">
                <a:solidFill>
                  <a:schemeClr val="accent1">
                    <a:lumMod val="75000"/>
                  </a:schemeClr>
                </a:solidFill>
                <a:latin typeface="+mn-lt"/>
                <a:ea typeface="+mn-ea"/>
                <a:cs typeface="+mn-cs"/>
              </a:rPr>
              <a:t>Concept: </a:t>
            </a:r>
            <a:br>
              <a:rPr lang="en-US" b="1" dirty="0" smtClean="0">
                <a:solidFill>
                  <a:schemeClr val="accent1">
                    <a:lumMod val="75000"/>
                  </a:schemeClr>
                </a:solidFill>
                <a:latin typeface="+mn-lt"/>
                <a:ea typeface="+mn-ea"/>
                <a:cs typeface="+mn-cs"/>
              </a:rPr>
            </a:br>
            <a:r>
              <a:rPr lang="en-US" b="1" dirty="0" smtClean="0">
                <a:solidFill>
                  <a:schemeClr val="accent1">
                    <a:lumMod val="75000"/>
                  </a:schemeClr>
                </a:solidFill>
                <a:latin typeface="+mn-lt"/>
                <a:ea typeface="+mn-ea"/>
                <a:cs typeface="+mn-cs"/>
              </a:rPr>
              <a:t>NNDC</a:t>
            </a:r>
            <a:r>
              <a:rPr lang="en-US" b="1" dirty="0" smtClean="0">
                <a:latin typeface="+mn-lt"/>
              </a:rPr>
              <a:t> </a:t>
            </a:r>
            <a:r>
              <a:rPr lang="en-US" b="1" dirty="0" smtClean="0">
                <a:solidFill>
                  <a:schemeClr val="accent1">
                    <a:lumMod val="75000"/>
                  </a:schemeClr>
                </a:solidFill>
                <a:latin typeface="+mn-lt"/>
                <a:ea typeface="+mn-ea"/>
                <a:cs typeface="+mn-cs"/>
              </a:rPr>
              <a:t>“Vital Signs” Registry Underway</a:t>
            </a:r>
            <a:endParaRPr lang="en-US" b="1" dirty="0">
              <a:latin typeface="+mn-lt"/>
            </a:endParaRPr>
          </a:p>
        </p:txBody>
      </p:sp>
      <p:sp>
        <p:nvSpPr>
          <p:cNvPr id="6" name="Content Placeholder 5"/>
          <p:cNvSpPr>
            <a:spLocks noGrp="1"/>
          </p:cNvSpPr>
          <p:nvPr>
            <p:ph sz="half" idx="1"/>
          </p:nvPr>
        </p:nvSpPr>
        <p:spPr>
          <a:xfrm>
            <a:off x="576745" y="1675859"/>
            <a:ext cx="5181600" cy="4842669"/>
          </a:xfrm>
        </p:spPr>
        <p:txBody>
          <a:bodyPr>
            <a:noAutofit/>
          </a:bodyPr>
          <a:lstStyle/>
          <a:p>
            <a:r>
              <a:rPr lang="en-US" b="1" dirty="0" smtClean="0"/>
              <a:t>Goal: </a:t>
            </a:r>
            <a:r>
              <a:rPr lang="en-US" dirty="0" smtClean="0"/>
              <a:t>10’s </a:t>
            </a:r>
            <a:r>
              <a:rPr lang="en-US" dirty="0"/>
              <a:t>of </a:t>
            </a:r>
            <a:r>
              <a:rPr lang="en-US" dirty="0" smtClean="0"/>
              <a:t>thousands…millions in the future</a:t>
            </a:r>
            <a:endParaRPr lang="en-US" dirty="0"/>
          </a:p>
          <a:p>
            <a:r>
              <a:rPr lang="en-US" b="1" dirty="0" smtClean="0"/>
              <a:t>Partnerships </a:t>
            </a:r>
            <a:r>
              <a:rPr lang="en-US" b="1" dirty="0" smtClean="0"/>
              <a:t>will be needed</a:t>
            </a:r>
            <a:endParaRPr lang="en-US" b="1" dirty="0" smtClean="0"/>
          </a:p>
          <a:p>
            <a:pPr lvl="1"/>
            <a:r>
              <a:rPr lang="en-US" b="1" dirty="0" smtClean="0"/>
              <a:t>Psychiatric </a:t>
            </a:r>
            <a:r>
              <a:rPr lang="en-US" b="1" dirty="0"/>
              <a:t>Genetic Consortium?</a:t>
            </a:r>
          </a:p>
          <a:p>
            <a:r>
              <a:rPr lang="en-US" dirty="0" smtClean="0"/>
              <a:t>Shared Biorepositories starting </a:t>
            </a:r>
            <a:endParaRPr lang="en-US" dirty="0"/>
          </a:p>
          <a:p>
            <a:r>
              <a:rPr lang="en-US" dirty="0" smtClean="0"/>
              <a:t>Long-term </a:t>
            </a:r>
            <a:r>
              <a:rPr lang="en-US" dirty="0"/>
              <a:t>measurement-based care </a:t>
            </a:r>
            <a:r>
              <a:rPr lang="en-US" dirty="0" smtClean="0"/>
              <a:t>an essential component for precise treatments</a:t>
            </a:r>
          </a:p>
        </p:txBody>
      </p:sp>
      <p:pic>
        <p:nvPicPr>
          <p:cNvPr id="10" name="Picture 2" descr="Plot of CUM_FREQ by ENROLLMENT_DATE"/>
          <p:cNvPicPr>
            <a:picLocks noGrp="1" noChangeAspect="1" noChangeArrowheads="1"/>
          </p:cNvPicPr>
          <p:nvPr>
            <p:ph sz="half" idx="2"/>
          </p:nvPr>
        </p:nvPicPr>
        <p:blipFill>
          <a:blip r:embed="rId3"/>
          <a:srcRect/>
          <a:stretch>
            <a:fillRect/>
          </a:stretch>
        </p:blipFill>
        <p:spPr bwMode="auto">
          <a:xfrm>
            <a:off x="6096000" y="1334294"/>
            <a:ext cx="5334000" cy="5334000"/>
          </a:xfrm>
          <a:prstGeom prst="rect">
            <a:avLst/>
          </a:prstGeom>
          <a:noFill/>
        </p:spPr>
      </p:pic>
      <p:sp>
        <p:nvSpPr>
          <p:cNvPr id="11" name="TextBox 10"/>
          <p:cNvSpPr txBox="1"/>
          <p:nvPr/>
        </p:nvSpPr>
        <p:spPr>
          <a:xfrm>
            <a:off x="5924375" y="1319429"/>
            <a:ext cx="6267626" cy="646331"/>
          </a:xfrm>
          <a:prstGeom prst="rect">
            <a:avLst/>
          </a:prstGeom>
          <a:solidFill>
            <a:schemeClr val="tx2">
              <a:lumMod val="50000"/>
            </a:schemeClr>
          </a:solidFill>
        </p:spPr>
        <p:txBody>
          <a:bodyPr wrap="square" rtlCol="0">
            <a:spAutoFit/>
          </a:bodyPr>
          <a:lstStyle/>
          <a:p>
            <a:r>
              <a:rPr lang="en-US" sz="3600" dirty="0" smtClean="0">
                <a:solidFill>
                  <a:srgbClr val="FFC000"/>
                </a:solidFill>
              </a:rPr>
              <a:t>NNDC Mood Outcomes Program</a:t>
            </a:r>
            <a:endParaRPr lang="en-US" sz="3600" dirty="0">
              <a:solidFill>
                <a:srgbClr val="FFC000"/>
              </a:solidFill>
            </a:endParaRPr>
          </a:p>
        </p:txBody>
      </p:sp>
      <p:sp>
        <p:nvSpPr>
          <p:cNvPr id="3" name="TextBox 2"/>
          <p:cNvSpPr txBox="1"/>
          <p:nvPr/>
        </p:nvSpPr>
        <p:spPr>
          <a:xfrm>
            <a:off x="7658098" y="2418487"/>
            <a:ext cx="2647776" cy="2893100"/>
          </a:xfrm>
          <a:prstGeom prst="rect">
            <a:avLst/>
          </a:prstGeom>
          <a:noFill/>
        </p:spPr>
        <p:txBody>
          <a:bodyPr wrap="none" rtlCol="0">
            <a:spAutoFit/>
          </a:bodyPr>
          <a:lstStyle/>
          <a:p>
            <a:r>
              <a:rPr lang="en-US" sz="2000" b="1" dirty="0" smtClean="0"/>
              <a:t>&gt;1,500 patients </a:t>
            </a:r>
          </a:p>
          <a:p>
            <a:endParaRPr lang="en-US" dirty="0"/>
          </a:p>
          <a:p>
            <a:pPr marL="342900" indent="-342900">
              <a:buFont typeface="Wingdings" panose="05000000000000000000" pitchFamily="2" charset="2"/>
              <a:buChar char="ü"/>
            </a:pPr>
            <a:r>
              <a:rPr lang="en-US" sz="2400" dirty="0" smtClean="0"/>
              <a:t>PHQ-9</a:t>
            </a:r>
          </a:p>
          <a:p>
            <a:pPr marL="342900" indent="-342900">
              <a:buFont typeface="Wingdings" panose="05000000000000000000" pitchFamily="2" charset="2"/>
              <a:buChar char="ü"/>
            </a:pPr>
            <a:r>
              <a:rPr lang="en-US" sz="2400" dirty="0" smtClean="0"/>
              <a:t>GAD-7</a:t>
            </a:r>
          </a:p>
          <a:p>
            <a:pPr marL="342900" indent="-342900">
              <a:buFont typeface="Wingdings" panose="05000000000000000000" pitchFamily="2" charset="2"/>
              <a:buChar char="ü"/>
            </a:pPr>
            <a:r>
              <a:rPr lang="en-US" sz="2400" dirty="0" smtClean="0"/>
              <a:t>C-SSRS</a:t>
            </a:r>
          </a:p>
          <a:p>
            <a:pPr marL="342900" indent="-342900">
              <a:buFont typeface="Wingdings" panose="05000000000000000000" pitchFamily="2" charset="2"/>
              <a:buChar char="ü"/>
            </a:pPr>
            <a:r>
              <a:rPr lang="en-US" sz="2400" dirty="0" smtClean="0"/>
              <a:t>Altman Mania</a:t>
            </a:r>
          </a:p>
          <a:p>
            <a:pPr marL="342900" indent="-342900">
              <a:buFont typeface="Calibri" panose="020F0502020204030204" pitchFamily="34" charset="0"/>
              <a:buChar char="₊"/>
            </a:pPr>
            <a:r>
              <a:rPr lang="en-US" sz="2400" dirty="0" smtClean="0"/>
              <a:t>Sleep </a:t>
            </a:r>
          </a:p>
          <a:p>
            <a:pPr marL="342900" indent="-342900">
              <a:buFont typeface="Calibri" panose="020F0502020204030204" pitchFamily="34" charset="0"/>
              <a:buChar char="₊"/>
            </a:pPr>
            <a:r>
              <a:rPr lang="en-US" sz="2400" dirty="0" smtClean="0"/>
              <a:t>Substance Abuse</a:t>
            </a:r>
            <a:endParaRPr lang="en-US" sz="2400" dirty="0"/>
          </a:p>
        </p:txBody>
      </p:sp>
      <p:pic>
        <p:nvPicPr>
          <p:cNvPr id="12" name="Picture 11"/>
          <p:cNvPicPr>
            <a:picLocks noChangeAspect="1"/>
          </p:cNvPicPr>
          <p:nvPr/>
        </p:nvPicPr>
        <p:blipFill>
          <a:blip r:embed="rId4"/>
          <a:stretch>
            <a:fillRect/>
          </a:stretch>
        </p:blipFill>
        <p:spPr>
          <a:xfrm>
            <a:off x="10048627" y="5764314"/>
            <a:ext cx="1995192" cy="1013558"/>
          </a:xfrm>
          <a:prstGeom prst="rect">
            <a:avLst/>
          </a:prstGeom>
        </p:spPr>
      </p:pic>
      <p:sp>
        <p:nvSpPr>
          <p:cNvPr id="13" name="TextBox 12"/>
          <p:cNvSpPr txBox="1"/>
          <p:nvPr/>
        </p:nvSpPr>
        <p:spPr>
          <a:xfrm>
            <a:off x="2093495" y="5655893"/>
            <a:ext cx="5464445" cy="830997"/>
          </a:xfrm>
          <a:prstGeom prst="rect">
            <a:avLst/>
          </a:prstGeom>
          <a:noFill/>
        </p:spPr>
        <p:txBody>
          <a:bodyPr wrap="none" rtlCol="0">
            <a:spAutoFit/>
          </a:bodyPr>
          <a:lstStyle/>
          <a:p>
            <a:pPr algn="ctr"/>
            <a:r>
              <a:rPr lang="en-US" sz="2400" dirty="0" smtClean="0"/>
              <a:t>Partially supported by NIH CTSA (NCATS);</a:t>
            </a:r>
          </a:p>
          <a:p>
            <a:pPr algn="ctr"/>
            <a:r>
              <a:rPr lang="en-US" sz="2400" dirty="0" smtClean="0"/>
              <a:t>Current Partnership with Altarum Institute</a:t>
            </a:r>
            <a:endParaRPr lang="en-US" sz="2400" dirty="0"/>
          </a:p>
        </p:txBody>
      </p:sp>
      <p:pic>
        <p:nvPicPr>
          <p:cNvPr id="2" name="Picture 1"/>
          <p:cNvPicPr>
            <a:picLocks noChangeAspect="1"/>
          </p:cNvPicPr>
          <p:nvPr/>
        </p:nvPicPr>
        <p:blipFill>
          <a:blip r:embed="rId5"/>
          <a:stretch>
            <a:fillRect/>
          </a:stretch>
        </p:blipFill>
        <p:spPr>
          <a:xfrm>
            <a:off x="43501" y="5613026"/>
            <a:ext cx="2039824" cy="1276080"/>
          </a:xfrm>
          <a:prstGeom prst="rect">
            <a:avLst/>
          </a:prstGeom>
        </p:spPr>
      </p:pic>
    </p:spTree>
    <p:extLst>
      <p:ext uri="{BB962C8B-B14F-4D97-AF65-F5344CB8AC3E}">
        <p14:creationId xmlns:p14="http://schemas.microsoft.com/office/powerpoint/2010/main" val="413375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3480" y="2639152"/>
            <a:ext cx="4825834" cy="4351338"/>
          </a:xfrm>
        </p:spPr>
        <p:txBody>
          <a:bodyPr>
            <a:normAutofit fontScale="77500" lnSpcReduction="20000"/>
          </a:bodyPr>
          <a:lstStyle/>
          <a:p>
            <a:endParaRPr lang="en-US" sz="3600" dirty="0" smtClean="0"/>
          </a:p>
          <a:p>
            <a:pPr marL="0" indent="0">
              <a:buNone/>
            </a:pPr>
            <a:r>
              <a:rPr lang="en-US" sz="3600" dirty="0" smtClean="0"/>
              <a:t>“</a:t>
            </a:r>
            <a:r>
              <a:rPr lang="en-US" sz="3100" dirty="0"/>
              <a:t>Ultimately, we will need to evaluate the most promising approaches in </a:t>
            </a:r>
            <a:r>
              <a:rPr lang="en-US" sz="3100" b="1" i="1" dirty="0"/>
              <a:t>much larger numbers </a:t>
            </a:r>
            <a:r>
              <a:rPr lang="en-US" sz="3100" dirty="0"/>
              <a:t>of people </a:t>
            </a:r>
            <a:r>
              <a:rPr lang="en-US" sz="3100" b="1" i="1" dirty="0"/>
              <a:t>over longer periods</a:t>
            </a:r>
            <a:r>
              <a:rPr lang="en-US" sz="3100" dirty="0" smtClean="0"/>
              <a:t>.”</a:t>
            </a:r>
            <a:br>
              <a:rPr lang="en-US" sz="3100" dirty="0" smtClean="0"/>
            </a:br>
            <a:endParaRPr lang="en-US" sz="3100" dirty="0"/>
          </a:p>
          <a:p>
            <a:pPr marL="0" indent="0">
              <a:buNone/>
            </a:pPr>
            <a:r>
              <a:rPr lang="en-US" sz="3100" dirty="0" smtClean="0"/>
              <a:t>“Toward </a:t>
            </a:r>
            <a:r>
              <a:rPr lang="en-US" sz="3100" dirty="0"/>
              <a:t>this end, we envisage assembling over time a longitudinal “cohort” of </a:t>
            </a:r>
            <a:r>
              <a:rPr lang="en-US" sz="3100" b="1" i="1" dirty="0"/>
              <a:t>1 million</a:t>
            </a:r>
            <a:r>
              <a:rPr lang="en-US" sz="3100" dirty="0"/>
              <a:t> or more Americans who have volunteered to participate in research. ”</a:t>
            </a:r>
          </a:p>
          <a:p>
            <a:endParaRPr lang="en-US" dirty="0"/>
          </a:p>
        </p:txBody>
      </p:sp>
      <p:sp>
        <p:nvSpPr>
          <p:cNvPr id="4" name="Content Placeholder 3"/>
          <p:cNvSpPr>
            <a:spLocks noGrp="1"/>
          </p:cNvSpPr>
          <p:nvPr>
            <p:ph sz="half" idx="2"/>
          </p:nvPr>
        </p:nvSpPr>
        <p:spPr>
          <a:xfrm>
            <a:off x="6697436" y="3192462"/>
            <a:ext cx="5181600" cy="3491142"/>
          </a:xfrm>
        </p:spPr>
        <p:txBody>
          <a:bodyPr>
            <a:normAutofit fontScale="77500" lnSpcReduction="20000"/>
          </a:bodyPr>
          <a:lstStyle/>
          <a:p>
            <a:pPr fontAlgn="base"/>
            <a:r>
              <a:rPr lang="en-US" b="1" dirty="0"/>
              <a:t>Open Science </a:t>
            </a:r>
            <a:r>
              <a:rPr lang="en-US" dirty="0"/>
              <a:t>(One Mind for Research): A global movement to make scientific research, results and data available and accessible to </a:t>
            </a:r>
            <a:r>
              <a:rPr lang="en-US" dirty="0" smtClean="0"/>
              <a:t>everyone</a:t>
            </a:r>
          </a:p>
          <a:p>
            <a:pPr fontAlgn="base"/>
            <a:endParaRPr lang="en-US" dirty="0"/>
          </a:p>
          <a:p>
            <a:pPr fontAlgn="base"/>
            <a:r>
              <a:rPr lang="en-US" b="1" dirty="0"/>
              <a:t>Precompetitive Collaboration: </a:t>
            </a:r>
            <a:r>
              <a:rPr lang="en-US" dirty="0"/>
              <a:t>Collaborating before competing to  produce large registries and </a:t>
            </a:r>
            <a:r>
              <a:rPr lang="en-US" dirty="0" smtClean="0"/>
              <a:t>repositories</a:t>
            </a:r>
          </a:p>
          <a:p>
            <a:pPr fontAlgn="base"/>
            <a:endParaRPr lang="en-US" dirty="0"/>
          </a:p>
          <a:p>
            <a:pPr fontAlgn="base"/>
            <a:r>
              <a:rPr lang="en-US" b="1" dirty="0"/>
              <a:t>“Big Data”: </a:t>
            </a:r>
            <a:r>
              <a:rPr lang="en-US" dirty="0"/>
              <a:t>Statistical Power, Replication, Validation, Breakthroughs and </a:t>
            </a:r>
            <a:r>
              <a:rPr lang="en-US" dirty="0" smtClean="0"/>
              <a:t>Biomarkers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0" y="9399"/>
            <a:ext cx="50768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84" y="1014688"/>
            <a:ext cx="5467036" cy="173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952" t="8804" r="44381" b="9757"/>
          <a:stretch/>
        </p:blipFill>
        <p:spPr bwMode="auto">
          <a:xfrm>
            <a:off x="6532914" y="9399"/>
            <a:ext cx="5334492" cy="3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65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WordArt 2"/>
          <p:cNvSpPr>
            <a:spLocks noChangeArrowheads="1" noChangeShapeType="1" noTextEdit="1"/>
          </p:cNvSpPr>
          <p:nvPr/>
        </p:nvSpPr>
        <p:spPr bwMode="auto">
          <a:xfrm>
            <a:off x="574837" y="1309511"/>
            <a:ext cx="2641329" cy="23007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sz="3200" kern="10" dirty="0">
                <a:solidFill>
                  <a:srgbClr val="333399"/>
                </a:solidFill>
                <a:latin typeface="Tahoma"/>
                <a:cs typeface="Tahoma"/>
              </a:rPr>
              <a:t>Go Blue!</a:t>
            </a:r>
          </a:p>
        </p:txBody>
      </p:sp>
      <p:pic>
        <p:nvPicPr>
          <p:cNvPr id="7172" name="Picture 3" descr="Dep Cnt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1266" y="2850445"/>
            <a:ext cx="2209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0" name="Object 4"/>
          <p:cNvGraphicFramePr>
            <a:graphicFrameLocks noGrp="1" noChangeAspect="1"/>
          </p:cNvGraphicFramePr>
          <p:nvPr>
            <p:ph sz="half" idx="2"/>
            <p:extLst>
              <p:ext uri="{D42A27DB-BD31-4B8C-83A1-F6EECF244321}">
                <p14:modId xmlns:p14="http://schemas.microsoft.com/office/powerpoint/2010/main" val="775918122"/>
              </p:ext>
            </p:extLst>
          </p:nvPr>
        </p:nvGraphicFramePr>
        <p:xfrm>
          <a:off x="6023742" y="2434734"/>
          <a:ext cx="3886954" cy="3377106"/>
        </p:xfrm>
        <a:graphic>
          <a:graphicData uri="http://schemas.openxmlformats.org/presentationml/2006/ole">
            <mc:AlternateContent xmlns:mc="http://schemas.openxmlformats.org/markup-compatibility/2006">
              <mc:Choice xmlns:v="urn:schemas-microsoft-com:vml" Requires="v">
                <p:oleObj spid="_x0000_s3126" name="Bitmap Image" r:id="rId5" imgW="4420217" imgH="4095238" progId="Paint.Picture">
                  <p:embed/>
                </p:oleObj>
              </mc:Choice>
              <mc:Fallback>
                <p:oleObj name="Bitmap Image" r:id="rId5" imgW="4420217" imgH="4095238" progId="Paint.Picture">
                  <p:embed/>
                  <p:pic>
                    <p:nvPicPr>
                      <p:cNvPr id="0" name=""/>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6023742" y="2434734"/>
                        <a:ext cx="3886954" cy="3377106"/>
                      </a:xfrm>
                      <a:prstGeom prst="rect">
                        <a:avLst/>
                      </a:prstGeom>
                      <a:noFill/>
                      <a:ln>
                        <a:noFill/>
                      </a:ln>
                      <a:effectLst/>
                      <a:extLst/>
                    </p:spPr>
                  </p:pic>
                </p:oleObj>
              </mc:Fallback>
            </mc:AlternateContent>
          </a:graphicData>
        </a:graphic>
      </p:graphicFrame>
      <p:sp>
        <p:nvSpPr>
          <p:cNvPr id="7173" name="Text Box 5"/>
          <p:cNvSpPr txBox="1">
            <a:spLocks noChangeArrowheads="1"/>
          </p:cNvSpPr>
          <p:nvPr/>
        </p:nvSpPr>
        <p:spPr bwMode="auto">
          <a:xfrm>
            <a:off x="5186285" y="5479588"/>
            <a:ext cx="578395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b="1" dirty="0" smtClean="0"/>
              <a:t>Ben t</a:t>
            </a:r>
            <a:r>
              <a:rPr lang="en-US" sz="4400" b="1" dirty="0" smtClean="0"/>
              <a:t>hanks </a:t>
            </a:r>
            <a:r>
              <a:rPr lang="en-US" sz="4400" b="1" dirty="0" smtClean="0"/>
              <a:t>you</a:t>
            </a:r>
            <a:r>
              <a:rPr lang="en-US" sz="4400" b="1" dirty="0" smtClean="0"/>
              <a:t>!</a:t>
            </a:r>
          </a:p>
          <a:p>
            <a:pPr algn="ctr" eaLnBrk="1" hangingPunct="1"/>
            <a:r>
              <a:rPr lang="en-US" sz="4400" b="1" dirty="0" smtClean="0">
                <a:solidFill>
                  <a:schemeClr val="accent5">
                    <a:lumMod val="75000"/>
                  </a:schemeClr>
                </a:solidFill>
              </a:rPr>
              <a:t>gredenj@umich.edu</a:t>
            </a:r>
            <a:endParaRPr lang="en-US" sz="4400" b="1" dirty="0">
              <a:solidFill>
                <a:schemeClr val="accent5">
                  <a:lumMod val="75000"/>
                </a:schemeClr>
              </a:solidFill>
            </a:endParaRPr>
          </a:p>
        </p:txBody>
      </p:sp>
      <p:sp>
        <p:nvSpPr>
          <p:cNvPr id="2" name="TextBox 1"/>
          <p:cNvSpPr txBox="1"/>
          <p:nvPr/>
        </p:nvSpPr>
        <p:spPr>
          <a:xfrm>
            <a:off x="-1" y="35316"/>
            <a:ext cx="12182733" cy="1323439"/>
          </a:xfrm>
          <a:prstGeom prst="rect">
            <a:avLst/>
          </a:prstGeom>
          <a:noFill/>
        </p:spPr>
        <p:txBody>
          <a:bodyPr wrap="square" rtlCol="0">
            <a:spAutoFit/>
          </a:bodyPr>
          <a:lstStyle/>
          <a:p>
            <a:pPr algn="ctr"/>
            <a:r>
              <a:rPr lang="en-US" sz="4000" b="1" dirty="0" smtClean="0"/>
              <a:t>Collaborations + open science + longitudinal monitoring </a:t>
            </a:r>
            <a:r>
              <a:rPr lang="en-US" sz="4000" b="1" dirty="0" smtClean="0"/>
              <a:t>= </a:t>
            </a:r>
            <a:r>
              <a:rPr lang="en-US" sz="4000" b="1" dirty="0" smtClean="0"/>
              <a:t>A Brighter </a:t>
            </a:r>
            <a:r>
              <a:rPr lang="en-US" sz="4000" b="1" dirty="0" smtClean="0"/>
              <a:t>Future For Our Grandchildren!</a:t>
            </a:r>
          </a:p>
        </p:txBody>
      </p:sp>
    </p:spTree>
    <p:extLst>
      <p:ext uri="{BB962C8B-B14F-4D97-AF65-F5344CB8AC3E}">
        <p14:creationId xmlns:p14="http://schemas.microsoft.com/office/powerpoint/2010/main" val="214866435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14030</TotalTime>
  <Words>1504</Words>
  <Application>Microsoft Office PowerPoint</Application>
  <PresentationFormat>Custom</PresentationFormat>
  <Paragraphs>138</Paragraphs>
  <Slides>15</Slides>
  <Notes>12</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Bitmap Image</vt:lpstr>
      <vt:lpstr>National Network of Depression Centers (NNDC) A Pre-Competitive Network to Develop Personalized, Precision Treatments for Depressions and Bipolar Illnesses 4th Annual One Mind Summit May 28, 2015</vt:lpstr>
      <vt:lpstr>Depressions and Bipolar Illnesses Lead the World in Disabilities, Burdens and Costs</vt:lpstr>
      <vt:lpstr>PowerPoint Presentation</vt:lpstr>
      <vt:lpstr>“One-Size Treatment’ Will Never Fit All…”</vt:lpstr>
      <vt:lpstr>PowerPoint Presentation</vt:lpstr>
      <vt:lpstr>National Network of Depression Centers Launched in 2009  with 16 Centers, now 23 ; Six New Centers in Canadian Depression Research Intervention Network (CDRIN) </vt:lpstr>
      <vt:lpstr>Proof of Concept:  NNDC “Vital Signs” Registry Underway</vt:lpstr>
      <vt:lpstr>PowerPoint Presentation</vt:lpstr>
      <vt:lpstr>PowerPoint Presentation</vt:lpstr>
      <vt:lpstr>PowerPoint Presentation</vt:lpstr>
      <vt:lpstr>PowerPoint Presentation</vt:lpstr>
      <vt:lpstr>PowerPoint Presentation</vt:lpstr>
      <vt:lpstr>Breaking Through Barriers  To Collaboration And Open Science</vt:lpstr>
      <vt:lpstr>PowerPoint Presentation</vt:lpstr>
      <vt:lpstr>National Network of Depression Centers Launched in 2009 with 16 Centers, now 23 and New Associate Memberships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Rinvelt</dc:creator>
  <cp:lastModifiedBy>Greden, John (John)</cp:lastModifiedBy>
  <cp:revision>307</cp:revision>
  <cp:lastPrinted>2015-05-22T16:55:38Z</cp:lastPrinted>
  <dcterms:created xsi:type="dcterms:W3CDTF">2014-09-16T19:54:27Z</dcterms:created>
  <dcterms:modified xsi:type="dcterms:W3CDTF">2015-05-28T14:43:06Z</dcterms:modified>
</cp:coreProperties>
</file>